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75_CC14B7FD.xml" ContentType="application/vnd.ms-powerpoint.comments+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79_BBEC2BC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2"/>
  </p:notesMasterIdLst>
  <p:handoutMasterIdLst>
    <p:handoutMasterId r:id="rId33"/>
  </p:handoutMasterIdLst>
  <p:sldIdLst>
    <p:sldId id="358" r:id="rId5"/>
    <p:sldId id="359" r:id="rId6"/>
    <p:sldId id="361" r:id="rId7"/>
    <p:sldId id="380" r:id="rId8"/>
    <p:sldId id="363" r:id="rId9"/>
    <p:sldId id="364" r:id="rId10"/>
    <p:sldId id="381" r:id="rId11"/>
    <p:sldId id="365" r:id="rId12"/>
    <p:sldId id="382" r:id="rId13"/>
    <p:sldId id="368" r:id="rId14"/>
    <p:sldId id="367" r:id="rId15"/>
    <p:sldId id="385" r:id="rId16"/>
    <p:sldId id="384" r:id="rId17"/>
    <p:sldId id="383" r:id="rId18"/>
    <p:sldId id="391" r:id="rId19"/>
    <p:sldId id="378" r:id="rId20"/>
    <p:sldId id="386" r:id="rId21"/>
    <p:sldId id="369" r:id="rId22"/>
    <p:sldId id="370" r:id="rId23"/>
    <p:sldId id="392" r:id="rId24"/>
    <p:sldId id="372" r:id="rId25"/>
    <p:sldId id="373" r:id="rId26"/>
    <p:sldId id="374" r:id="rId27"/>
    <p:sldId id="387" r:id="rId28"/>
    <p:sldId id="388" r:id="rId29"/>
    <p:sldId id="390" r:id="rId30"/>
    <p:sldId id="377" r:id="rId31"/>
  </p:sldIdLst>
  <p:sldSz cx="9144000" cy="5143500" type="screen16x9"/>
  <p:notesSz cx="7026275" cy="93122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BE089C-8611-4A03-3BCD-539BB679049A}" name="Kosegi, Jeremy" initials="KJ" userId="S::JKosegi@citizensenergygroup.com::ab6a42d5-e4ae-4428-9304-c5443c6e5d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gy, Joseph" initials="NJ" lastIdx="1" clrIdx="0">
    <p:extLst>
      <p:ext uri="{19B8F6BF-5375-455C-9EA6-DF929625EA0E}">
        <p15:presenceInfo xmlns:p15="http://schemas.microsoft.com/office/powerpoint/2012/main" userId="S::JNagy@citizensenergygroup.com::8ee38fbb-d26f-4a79-a122-56721ddbde73" providerId="AD"/>
      </p:ext>
    </p:extLst>
  </p:cmAuthor>
  <p:cmAuthor id="2" name="Castellanos, Jessica" initials="CJ" lastIdx="1" clrIdx="1">
    <p:extLst>
      <p:ext uri="{19B8F6BF-5375-455C-9EA6-DF929625EA0E}">
        <p15:presenceInfo xmlns:p15="http://schemas.microsoft.com/office/powerpoint/2012/main" userId="S::JCastellanos@citizensenergygroup.com::f455735c-293e-48d1-8e12-e0d4191c9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5898"/>
    <a:srgbClr val="FFE699"/>
    <a:srgbClr val="CBF5DF"/>
    <a:srgbClr val="838383"/>
    <a:srgbClr val="066AAB"/>
    <a:srgbClr val="51CF5D"/>
    <a:srgbClr val="5E5F66"/>
    <a:srgbClr val="D4DBE8"/>
    <a:srgbClr val="E6EAF2"/>
    <a:srgbClr val="CCD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88805" autoAdjust="0"/>
  </p:normalViewPr>
  <p:slideViewPr>
    <p:cSldViewPr>
      <p:cViewPr varScale="1">
        <p:scale>
          <a:sx n="80" d="100"/>
          <a:sy n="80" d="100"/>
        </p:scale>
        <p:origin x="1128"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modernComment_175_CC14B7FD.xml><?xml version="1.0" encoding="utf-8"?>
<p188:cmLst xmlns:a="http://schemas.openxmlformats.org/drawingml/2006/main" xmlns:r="http://schemas.openxmlformats.org/officeDocument/2006/relationships" xmlns:p188="http://schemas.microsoft.com/office/powerpoint/2018/8/main">
  <p188:cm id="{5893C673-002B-4B9F-928B-3150BEF7C1F3}" authorId="{89BE089C-8611-4A03-3BCD-539BB679049A}" created="2022-11-16T14:14:11.858">
    <ac:deMkLst xmlns:ac="http://schemas.microsoft.com/office/drawing/2013/main/command">
      <pc:docMk xmlns:pc="http://schemas.microsoft.com/office/powerpoint/2013/main/command"/>
      <pc:sldMk xmlns:pc="http://schemas.microsoft.com/office/powerpoint/2013/main/command" cId="3423909885" sldId="373"/>
      <ac:spMk id="21" creationId="{D8ACC3A0-8737-42F2-91B9-D38813020A81}"/>
    </ac:deMkLst>
    <p188:txBody>
      <a:bodyPr/>
      <a:lstStyle/>
      <a:p>
        <a:r>
          <a:rPr lang="en-US"/>
          <a:t>Suggest we delete this text.  What project info are they going to be receiving?  Maybe include a bullet point about being contacted by the project team about their specific septic tank in winter 2023?</a:t>
        </a:r>
      </a:p>
    </p188:txBody>
  </p188:cm>
</p188:cmLst>
</file>

<file path=ppt/comments/modernComment_179_BBEC2BC5.xml><?xml version="1.0" encoding="utf-8"?>
<p188:cmLst xmlns:a="http://schemas.openxmlformats.org/drawingml/2006/main" xmlns:r="http://schemas.openxmlformats.org/officeDocument/2006/relationships" xmlns:p188="http://schemas.microsoft.com/office/powerpoint/2018/8/main">
  <p188:cm id="{ADF8C96D-C031-4430-8DE1-4162B87FF68C}" authorId="{89BE089C-8611-4A03-3BCD-539BB679049A}" created="2022-11-16T14:14:58.527">
    <ac:deMkLst xmlns:ac="http://schemas.microsoft.com/office/drawing/2013/main/command">
      <pc:docMk xmlns:pc="http://schemas.microsoft.com/office/powerpoint/2013/main/command"/>
      <pc:sldMk xmlns:pc="http://schemas.microsoft.com/office/powerpoint/2013/main/command" cId="3152817093" sldId="377"/>
      <ac:spMk id="4" creationId="{00000000-0000-0000-0000-000000000000}"/>
    </ac:deMkLst>
    <p188:txBody>
      <a:bodyPr/>
      <a:lstStyle/>
      <a:p>
        <a:r>
          <a:rPr lang="en-US"/>
          <a:t>Let's eliminate Jamie from this one.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3F1B4-1829-474F-970A-F862D2E02F15}" type="doc">
      <dgm:prSet loTypeId="urn:microsoft.com/office/officeart/2005/8/layout/hProcess11" loCatId="process" qsTypeId="urn:microsoft.com/office/officeart/2005/8/quickstyle/simple1" qsCatId="simple" csTypeId="urn:microsoft.com/office/officeart/2005/8/colors/accent1_2" csCatId="accent1" phldr="1"/>
      <dgm:spPr/>
    </dgm:pt>
    <dgm:pt modelId="{4D842EC5-8551-4D91-B619-FF0DD6812B90}">
      <dgm:prSet phldrT="[Text]"/>
      <dgm:spPr/>
      <dgm:t>
        <a:bodyPr/>
        <a:lstStyle/>
        <a:p>
          <a:r>
            <a:rPr lang="en-US" b="1" dirty="0"/>
            <a:t>2005</a:t>
          </a:r>
          <a:r>
            <a:rPr lang="en-US" dirty="0"/>
            <a:t> – STEP is formalized under City of Indianapolis</a:t>
          </a:r>
        </a:p>
      </dgm:t>
    </dgm:pt>
    <dgm:pt modelId="{64D05F61-F0D7-441B-8D6C-C84BE34EBC09}" type="parTrans" cxnId="{DF24029F-450F-4C4A-8F7F-4ADAE0345446}">
      <dgm:prSet/>
      <dgm:spPr/>
      <dgm:t>
        <a:bodyPr/>
        <a:lstStyle/>
        <a:p>
          <a:endParaRPr lang="en-US"/>
        </a:p>
      </dgm:t>
    </dgm:pt>
    <dgm:pt modelId="{41182321-FFBB-411B-A61E-A38E00CA4E32}" type="sibTrans" cxnId="{DF24029F-450F-4C4A-8F7F-4ADAE0345446}">
      <dgm:prSet/>
      <dgm:spPr/>
      <dgm:t>
        <a:bodyPr/>
        <a:lstStyle/>
        <a:p>
          <a:endParaRPr lang="en-US"/>
        </a:p>
      </dgm:t>
    </dgm:pt>
    <dgm:pt modelId="{FFB8527D-079E-4976-ADBC-1C32CE7D8536}">
      <dgm:prSet phldrT="[Text]"/>
      <dgm:spPr/>
      <dgm:t>
        <a:bodyPr/>
        <a:lstStyle/>
        <a:p>
          <a:r>
            <a:rPr lang="en-US" b="1" dirty="0"/>
            <a:t>2011</a:t>
          </a:r>
          <a:r>
            <a:rPr lang="en-US" dirty="0"/>
            <a:t> – Citizens acquires wastewater assets from City of Indianapolis (including STEP)</a:t>
          </a:r>
        </a:p>
      </dgm:t>
    </dgm:pt>
    <dgm:pt modelId="{86E39683-A4C6-4414-ADB1-43774452F23C}" type="parTrans" cxnId="{FAE92BEE-AB05-4B15-B69E-924547706F00}">
      <dgm:prSet/>
      <dgm:spPr/>
      <dgm:t>
        <a:bodyPr/>
        <a:lstStyle/>
        <a:p>
          <a:endParaRPr lang="en-US"/>
        </a:p>
      </dgm:t>
    </dgm:pt>
    <dgm:pt modelId="{E0852DAA-C8D3-4A3E-918B-883201C8AA53}" type="sibTrans" cxnId="{FAE92BEE-AB05-4B15-B69E-924547706F00}">
      <dgm:prSet/>
      <dgm:spPr/>
      <dgm:t>
        <a:bodyPr/>
        <a:lstStyle/>
        <a:p>
          <a:endParaRPr lang="en-US"/>
        </a:p>
      </dgm:t>
    </dgm:pt>
    <dgm:pt modelId="{0245BC70-CFD2-4A96-8242-AE9030B0AF45}">
      <dgm:prSet phldrT="[Text]"/>
      <dgm:spPr/>
      <dgm:t>
        <a:bodyPr/>
        <a:lstStyle/>
        <a:p>
          <a:r>
            <a:rPr lang="en-US" b="1" dirty="0"/>
            <a:t>2016</a:t>
          </a:r>
          <a:r>
            <a:rPr lang="en-US" dirty="0"/>
            <a:t> – Citizens remodels STEP into new program</a:t>
          </a:r>
        </a:p>
      </dgm:t>
    </dgm:pt>
    <dgm:pt modelId="{7E90D6DE-37ED-4B63-A681-B3FE07380697}" type="parTrans" cxnId="{1D7321BC-5D22-42DB-9FA4-6FCB756D9567}">
      <dgm:prSet/>
      <dgm:spPr/>
      <dgm:t>
        <a:bodyPr/>
        <a:lstStyle/>
        <a:p>
          <a:endParaRPr lang="en-US"/>
        </a:p>
      </dgm:t>
    </dgm:pt>
    <dgm:pt modelId="{C4221765-50E1-4BB2-B12C-1BADD7D781DC}" type="sibTrans" cxnId="{1D7321BC-5D22-42DB-9FA4-6FCB756D9567}">
      <dgm:prSet/>
      <dgm:spPr/>
      <dgm:t>
        <a:bodyPr/>
        <a:lstStyle/>
        <a:p>
          <a:endParaRPr lang="en-US"/>
        </a:p>
      </dgm:t>
    </dgm:pt>
    <dgm:pt modelId="{17B5454E-6EFE-49C5-A5E9-986ACB570D30}" type="pres">
      <dgm:prSet presAssocID="{37D3F1B4-1829-474F-970A-F862D2E02F15}" presName="Name0" presStyleCnt="0">
        <dgm:presLayoutVars>
          <dgm:dir/>
          <dgm:resizeHandles val="exact"/>
        </dgm:presLayoutVars>
      </dgm:prSet>
      <dgm:spPr/>
    </dgm:pt>
    <dgm:pt modelId="{27BC78B7-CA39-4672-8B87-38FF57EA66CE}" type="pres">
      <dgm:prSet presAssocID="{37D3F1B4-1829-474F-970A-F862D2E02F15}" presName="arrow" presStyleLbl="bgShp" presStyleIdx="0" presStyleCnt="1"/>
      <dgm:spPr>
        <a:solidFill>
          <a:schemeClr val="accent1">
            <a:lumMod val="20000"/>
            <a:lumOff val="80000"/>
          </a:schemeClr>
        </a:solidFill>
        <a:ln w="12700">
          <a:solidFill>
            <a:schemeClr val="bg1">
              <a:lumMod val="50000"/>
            </a:schemeClr>
          </a:solidFill>
        </a:ln>
      </dgm:spPr>
    </dgm:pt>
    <dgm:pt modelId="{3096F6F4-66B5-4E93-8B45-CEEFBD15D906}" type="pres">
      <dgm:prSet presAssocID="{37D3F1B4-1829-474F-970A-F862D2E02F15}" presName="points" presStyleCnt="0"/>
      <dgm:spPr/>
    </dgm:pt>
    <dgm:pt modelId="{BA5B4EC9-E32F-43DE-97B9-2A4D16975B6A}" type="pres">
      <dgm:prSet presAssocID="{4D842EC5-8551-4D91-B619-FF0DD6812B90}" presName="compositeA" presStyleCnt="0"/>
      <dgm:spPr/>
    </dgm:pt>
    <dgm:pt modelId="{7609E5E5-35FB-407D-A861-8183FF2A12DC}" type="pres">
      <dgm:prSet presAssocID="{4D842EC5-8551-4D91-B619-FF0DD6812B90}" presName="textA" presStyleLbl="revTx" presStyleIdx="0" presStyleCnt="3">
        <dgm:presLayoutVars>
          <dgm:bulletEnabled val="1"/>
        </dgm:presLayoutVars>
      </dgm:prSet>
      <dgm:spPr/>
    </dgm:pt>
    <dgm:pt modelId="{3E52B18D-DFEF-4FD3-88FF-42AB596B6BD0}" type="pres">
      <dgm:prSet presAssocID="{4D842EC5-8551-4D91-B619-FF0DD6812B90}" presName="circleA" presStyleLbl="node1" presStyleIdx="0" presStyleCnt="3"/>
      <dgm:spPr>
        <a:solidFill>
          <a:schemeClr val="accent1"/>
        </a:solidFill>
      </dgm:spPr>
    </dgm:pt>
    <dgm:pt modelId="{3D166BB2-1C71-4B16-908E-644F92BE23A3}" type="pres">
      <dgm:prSet presAssocID="{4D842EC5-8551-4D91-B619-FF0DD6812B90}" presName="spaceA" presStyleCnt="0"/>
      <dgm:spPr/>
    </dgm:pt>
    <dgm:pt modelId="{8DD29E71-311C-40B4-A3CD-72AA6B10ADFA}" type="pres">
      <dgm:prSet presAssocID="{41182321-FFBB-411B-A61E-A38E00CA4E32}" presName="space" presStyleCnt="0"/>
      <dgm:spPr/>
    </dgm:pt>
    <dgm:pt modelId="{D34BE2CA-D51E-42BD-AC4A-781E3B041CA9}" type="pres">
      <dgm:prSet presAssocID="{FFB8527D-079E-4976-ADBC-1C32CE7D8536}" presName="compositeB" presStyleCnt="0"/>
      <dgm:spPr/>
    </dgm:pt>
    <dgm:pt modelId="{733DF71A-FBFD-4CDF-BBF0-67C0B9988B8B}" type="pres">
      <dgm:prSet presAssocID="{FFB8527D-079E-4976-ADBC-1C32CE7D8536}" presName="textB" presStyleLbl="revTx" presStyleIdx="1" presStyleCnt="3">
        <dgm:presLayoutVars>
          <dgm:bulletEnabled val="1"/>
        </dgm:presLayoutVars>
      </dgm:prSet>
      <dgm:spPr/>
    </dgm:pt>
    <dgm:pt modelId="{36840A53-FE93-4881-BFF4-5FF686607AFF}" type="pres">
      <dgm:prSet presAssocID="{FFB8527D-079E-4976-ADBC-1C32CE7D8536}" presName="circleB" presStyleLbl="node1" presStyleIdx="1" presStyleCnt="3"/>
      <dgm:spPr>
        <a:solidFill>
          <a:schemeClr val="accent1"/>
        </a:solidFill>
      </dgm:spPr>
    </dgm:pt>
    <dgm:pt modelId="{DF1813F0-2056-43FA-8DA6-6BB1C7B5E22A}" type="pres">
      <dgm:prSet presAssocID="{FFB8527D-079E-4976-ADBC-1C32CE7D8536}" presName="spaceB" presStyleCnt="0"/>
      <dgm:spPr/>
    </dgm:pt>
    <dgm:pt modelId="{620EC095-143D-4FD8-BDD8-1FFC0C42CD90}" type="pres">
      <dgm:prSet presAssocID="{E0852DAA-C8D3-4A3E-918B-883201C8AA53}" presName="space" presStyleCnt="0"/>
      <dgm:spPr/>
    </dgm:pt>
    <dgm:pt modelId="{6BE9BEF6-F107-436E-8287-B3D70E5DAF10}" type="pres">
      <dgm:prSet presAssocID="{0245BC70-CFD2-4A96-8242-AE9030B0AF45}" presName="compositeA" presStyleCnt="0"/>
      <dgm:spPr/>
    </dgm:pt>
    <dgm:pt modelId="{F161B314-E8DA-4498-83C5-FC13D43337B2}" type="pres">
      <dgm:prSet presAssocID="{0245BC70-CFD2-4A96-8242-AE9030B0AF45}" presName="textA" presStyleLbl="revTx" presStyleIdx="2" presStyleCnt="3">
        <dgm:presLayoutVars>
          <dgm:bulletEnabled val="1"/>
        </dgm:presLayoutVars>
      </dgm:prSet>
      <dgm:spPr/>
    </dgm:pt>
    <dgm:pt modelId="{76A0057D-60D6-4C85-8CB3-2636DEFBE086}" type="pres">
      <dgm:prSet presAssocID="{0245BC70-CFD2-4A96-8242-AE9030B0AF45}" presName="circleA" presStyleLbl="node1" presStyleIdx="2" presStyleCnt="3"/>
      <dgm:spPr>
        <a:solidFill>
          <a:srgbClr val="51CF5D"/>
        </a:solidFill>
      </dgm:spPr>
    </dgm:pt>
    <dgm:pt modelId="{0C5070A2-5EB6-48F9-81D9-6FBDF7E77597}" type="pres">
      <dgm:prSet presAssocID="{0245BC70-CFD2-4A96-8242-AE9030B0AF45}" presName="spaceA" presStyleCnt="0"/>
      <dgm:spPr/>
    </dgm:pt>
  </dgm:ptLst>
  <dgm:cxnLst>
    <dgm:cxn modelId="{B2D9DC4B-0976-430D-9346-F3FAE9DB4E36}" type="presOf" srcId="{4D842EC5-8551-4D91-B619-FF0DD6812B90}" destId="{7609E5E5-35FB-407D-A861-8183FF2A12DC}" srcOrd="0" destOrd="0" presId="urn:microsoft.com/office/officeart/2005/8/layout/hProcess11"/>
    <dgm:cxn modelId="{B4986C50-120A-405D-97BB-51E46852E9E5}" type="presOf" srcId="{0245BC70-CFD2-4A96-8242-AE9030B0AF45}" destId="{F161B314-E8DA-4498-83C5-FC13D43337B2}" srcOrd="0" destOrd="0" presId="urn:microsoft.com/office/officeart/2005/8/layout/hProcess11"/>
    <dgm:cxn modelId="{DF24029F-450F-4C4A-8F7F-4ADAE0345446}" srcId="{37D3F1B4-1829-474F-970A-F862D2E02F15}" destId="{4D842EC5-8551-4D91-B619-FF0DD6812B90}" srcOrd="0" destOrd="0" parTransId="{64D05F61-F0D7-441B-8D6C-C84BE34EBC09}" sibTransId="{41182321-FFBB-411B-A61E-A38E00CA4E32}"/>
    <dgm:cxn modelId="{1D7321BC-5D22-42DB-9FA4-6FCB756D9567}" srcId="{37D3F1B4-1829-474F-970A-F862D2E02F15}" destId="{0245BC70-CFD2-4A96-8242-AE9030B0AF45}" srcOrd="2" destOrd="0" parTransId="{7E90D6DE-37ED-4B63-A681-B3FE07380697}" sibTransId="{C4221765-50E1-4BB2-B12C-1BADD7D781DC}"/>
    <dgm:cxn modelId="{A17941DA-6776-46E5-B0ED-AC2715B26C52}" type="presOf" srcId="{37D3F1B4-1829-474F-970A-F862D2E02F15}" destId="{17B5454E-6EFE-49C5-A5E9-986ACB570D30}" srcOrd="0" destOrd="0" presId="urn:microsoft.com/office/officeart/2005/8/layout/hProcess11"/>
    <dgm:cxn modelId="{FAE92BEE-AB05-4B15-B69E-924547706F00}" srcId="{37D3F1B4-1829-474F-970A-F862D2E02F15}" destId="{FFB8527D-079E-4976-ADBC-1C32CE7D8536}" srcOrd="1" destOrd="0" parTransId="{86E39683-A4C6-4414-ADB1-43774452F23C}" sibTransId="{E0852DAA-C8D3-4A3E-918B-883201C8AA53}"/>
    <dgm:cxn modelId="{EDFD24F8-0A11-40CD-AEC8-B05D4C23CAD3}" type="presOf" srcId="{FFB8527D-079E-4976-ADBC-1C32CE7D8536}" destId="{733DF71A-FBFD-4CDF-BBF0-67C0B9988B8B}" srcOrd="0" destOrd="0" presId="urn:microsoft.com/office/officeart/2005/8/layout/hProcess11"/>
    <dgm:cxn modelId="{3173C756-0387-40A3-8455-8B217CEE1CD9}" type="presParOf" srcId="{17B5454E-6EFE-49C5-A5E9-986ACB570D30}" destId="{27BC78B7-CA39-4672-8B87-38FF57EA66CE}" srcOrd="0" destOrd="0" presId="urn:microsoft.com/office/officeart/2005/8/layout/hProcess11"/>
    <dgm:cxn modelId="{EFC68002-8FAA-4632-8E3E-C558E9FFC298}" type="presParOf" srcId="{17B5454E-6EFE-49C5-A5E9-986ACB570D30}" destId="{3096F6F4-66B5-4E93-8B45-CEEFBD15D906}" srcOrd="1" destOrd="0" presId="urn:microsoft.com/office/officeart/2005/8/layout/hProcess11"/>
    <dgm:cxn modelId="{B9C3BFE1-534B-4E59-890D-71AF7315E38A}" type="presParOf" srcId="{3096F6F4-66B5-4E93-8B45-CEEFBD15D906}" destId="{BA5B4EC9-E32F-43DE-97B9-2A4D16975B6A}" srcOrd="0" destOrd="0" presId="urn:microsoft.com/office/officeart/2005/8/layout/hProcess11"/>
    <dgm:cxn modelId="{137EA2D5-6190-47FD-A15B-28D30071C83B}" type="presParOf" srcId="{BA5B4EC9-E32F-43DE-97B9-2A4D16975B6A}" destId="{7609E5E5-35FB-407D-A861-8183FF2A12DC}" srcOrd="0" destOrd="0" presId="urn:microsoft.com/office/officeart/2005/8/layout/hProcess11"/>
    <dgm:cxn modelId="{3CBA7A23-64E7-4C16-AEC6-C2F35FBC35C2}" type="presParOf" srcId="{BA5B4EC9-E32F-43DE-97B9-2A4D16975B6A}" destId="{3E52B18D-DFEF-4FD3-88FF-42AB596B6BD0}" srcOrd="1" destOrd="0" presId="urn:microsoft.com/office/officeart/2005/8/layout/hProcess11"/>
    <dgm:cxn modelId="{34CCBEA9-20B8-43EE-95B1-F8F6DC9F6FF6}" type="presParOf" srcId="{BA5B4EC9-E32F-43DE-97B9-2A4D16975B6A}" destId="{3D166BB2-1C71-4B16-908E-644F92BE23A3}" srcOrd="2" destOrd="0" presId="urn:microsoft.com/office/officeart/2005/8/layout/hProcess11"/>
    <dgm:cxn modelId="{C734CAE3-C9CA-4804-BB91-CAE6CB2A5FC4}" type="presParOf" srcId="{3096F6F4-66B5-4E93-8B45-CEEFBD15D906}" destId="{8DD29E71-311C-40B4-A3CD-72AA6B10ADFA}" srcOrd="1" destOrd="0" presId="urn:microsoft.com/office/officeart/2005/8/layout/hProcess11"/>
    <dgm:cxn modelId="{17D653C2-B7EE-4AAE-9DB7-ED7F2F9AB820}" type="presParOf" srcId="{3096F6F4-66B5-4E93-8B45-CEEFBD15D906}" destId="{D34BE2CA-D51E-42BD-AC4A-781E3B041CA9}" srcOrd="2" destOrd="0" presId="urn:microsoft.com/office/officeart/2005/8/layout/hProcess11"/>
    <dgm:cxn modelId="{B997A302-9CBB-427B-A3DF-2FDD9D092A91}" type="presParOf" srcId="{D34BE2CA-D51E-42BD-AC4A-781E3B041CA9}" destId="{733DF71A-FBFD-4CDF-BBF0-67C0B9988B8B}" srcOrd="0" destOrd="0" presId="urn:microsoft.com/office/officeart/2005/8/layout/hProcess11"/>
    <dgm:cxn modelId="{6459F373-FA7E-4B67-8BB1-F22E0E42607B}" type="presParOf" srcId="{D34BE2CA-D51E-42BD-AC4A-781E3B041CA9}" destId="{36840A53-FE93-4881-BFF4-5FF686607AFF}" srcOrd="1" destOrd="0" presId="urn:microsoft.com/office/officeart/2005/8/layout/hProcess11"/>
    <dgm:cxn modelId="{60B4EF09-8336-4473-918E-BBF35A2C46C5}" type="presParOf" srcId="{D34BE2CA-D51E-42BD-AC4A-781E3B041CA9}" destId="{DF1813F0-2056-43FA-8DA6-6BB1C7B5E22A}" srcOrd="2" destOrd="0" presId="urn:microsoft.com/office/officeart/2005/8/layout/hProcess11"/>
    <dgm:cxn modelId="{26BA4CB2-2D5B-4C1A-B937-730EB22EA6F3}" type="presParOf" srcId="{3096F6F4-66B5-4E93-8B45-CEEFBD15D906}" destId="{620EC095-143D-4FD8-BDD8-1FFC0C42CD90}" srcOrd="3" destOrd="0" presId="urn:microsoft.com/office/officeart/2005/8/layout/hProcess11"/>
    <dgm:cxn modelId="{0EC72ED6-C640-424B-9C7C-B9CA329C4543}" type="presParOf" srcId="{3096F6F4-66B5-4E93-8B45-CEEFBD15D906}" destId="{6BE9BEF6-F107-436E-8287-B3D70E5DAF10}" srcOrd="4" destOrd="0" presId="urn:microsoft.com/office/officeart/2005/8/layout/hProcess11"/>
    <dgm:cxn modelId="{3A780CBD-EB97-4F5F-9E99-0417EEDB4909}" type="presParOf" srcId="{6BE9BEF6-F107-436E-8287-B3D70E5DAF10}" destId="{F161B314-E8DA-4498-83C5-FC13D43337B2}" srcOrd="0" destOrd="0" presId="urn:microsoft.com/office/officeart/2005/8/layout/hProcess11"/>
    <dgm:cxn modelId="{2A4B6EB7-3312-4770-9D5E-94AE08C1338A}" type="presParOf" srcId="{6BE9BEF6-F107-436E-8287-B3D70E5DAF10}" destId="{76A0057D-60D6-4C85-8CB3-2636DEFBE086}" srcOrd="1" destOrd="0" presId="urn:microsoft.com/office/officeart/2005/8/layout/hProcess11"/>
    <dgm:cxn modelId="{01277D0D-B5E0-40D2-AF0C-2B8E51971540}" type="presParOf" srcId="{6BE9BEF6-F107-436E-8287-B3D70E5DAF10}" destId="{0C5070A2-5EB6-48F9-81D9-6FBDF7E77597}"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F5988-4BE2-43CB-B579-21E6C7876BD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72E1C7CE-0389-454D-97B7-F7898AA68C0B}">
      <dgm:prSet phldrT="[Text]" custT="1"/>
      <dgm:spPr/>
      <dgm:t>
        <a:bodyPr/>
        <a:lstStyle/>
        <a:p>
          <a:r>
            <a:rPr lang="en-US" sz="1200" dirty="0"/>
            <a:t>STEP Enrollment Agreement is signed and submitted to Citizens Energy Group</a:t>
          </a:r>
        </a:p>
      </dgm:t>
    </dgm:pt>
    <dgm:pt modelId="{98DD53A6-84E7-4447-9064-43554339B8AB}" type="parTrans" cxnId="{B8D29194-0C42-46DD-895C-86A0D2091BE6}">
      <dgm:prSet/>
      <dgm:spPr/>
      <dgm:t>
        <a:bodyPr/>
        <a:lstStyle/>
        <a:p>
          <a:endParaRPr lang="en-US" sz="1200"/>
        </a:p>
      </dgm:t>
    </dgm:pt>
    <dgm:pt modelId="{F9CAF4B2-B14A-436B-8000-BB8CF957C1EE}" type="sibTrans" cxnId="{B8D29194-0C42-46DD-895C-86A0D2091BE6}">
      <dgm:prSet/>
      <dgm:spPr/>
      <dgm:t>
        <a:bodyPr/>
        <a:lstStyle/>
        <a:p>
          <a:endParaRPr lang="en-US" sz="1200"/>
        </a:p>
      </dgm:t>
    </dgm:pt>
    <dgm:pt modelId="{6A3F8DED-10AA-4FF6-BC97-A62CDF5AD717}">
      <dgm:prSet phldrT="[Text]" custT="1"/>
      <dgm:spPr/>
      <dgm:t>
        <a:bodyPr/>
        <a:lstStyle/>
        <a:p>
          <a:endParaRPr lang="en-US" sz="1200" dirty="0"/>
        </a:p>
      </dgm:t>
    </dgm:pt>
    <dgm:pt modelId="{FA6E6AA1-8F54-43BF-88D7-F6E336689665}" type="parTrans" cxnId="{5BAD54A5-45F7-4263-8483-390CF9447D9B}">
      <dgm:prSet/>
      <dgm:spPr/>
      <dgm:t>
        <a:bodyPr/>
        <a:lstStyle/>
        <a:p>
          <a:endParaRPr lang="en-US" sz="1200"/>
        </a:p>
      </dgm:t>
    </dgm:pt>
    <dgm:pt modelId="{CFEFE774-54D2-48D8-9BCD-FDC1B8F43A42}" type="sibTrans" cxnId="{5BAD54A5-45F7-4263-8483-390CF9447D9B}">
      <dgm:prSet/>
      <dgm:spPr/>
      <dgm:t>
        <a:bodyPr/>
        <a:lstStyle/>
        <a:p>
          <a:endParaRPr lang="en-US" sz="1200"/>
        </a:p>
      </dgm:t>
    </dgm:pt>
    <dgm:pt modelId="{69E4443E-45F5-4790-ADB3-C4D3F3E5902D}">
      <dgm:prSet phldrT="[Text]" custT="1"/>
      <dgm:spPr/>
      <dgm:t>
        <a:bodyPr/>
        <a:lstStyle/>
        <a:p>
          <a:r>
            <a:rPr lang="en-US" sz="1200" dirty="0"/>
            <a:t>Any needed plumbing or electrical modifications are completed by property owner</a:t>
          </a:r>
        </a:p>
      </dgm:t>
    </dgm:pt>
    <dgm:pt modelId="{6707123C-EF19-4D4A-A796-394BA5BB3579}" type="parTrans" cxnId="{BD024C6E-59C9-44E6-998B-DD4A2F9E8E80}">
      <dgm:prSet/>
      <dgm:spPr/>
      <dgm:t>
        <a:bodyPr/>
        <a:lstStyle/>
        <a:p>
          <a:endParaRPr lang="en-US" sz="1200"/>
        </a:p>
      </dgm:t>
    </dgm:pt>
    <dgm:pt modelId="{3956C5EF-7CD9-4F82-8FBD-EEA8D7920B2E}" type="sibTrans" cxnId="{BD024C6E-59C9-44E6-998B-DD4A2F9E8E80}">
      <dgm:prSet/>
      <dgm:spPr/>
      <dgm:t>
        <a:bodyPr/>
        <a:lstStyle/>
        <a:p>
          <a:endParaRPr lang="en-US" sz="1200"/>
        </a:p>
      </dgm:t>
    </dgm:pt>
    <dgm:pt modelId="{30117DFA-8B18-492C-B50F-B0416D44F073}">
      <dgm:prSet phldrT="[Text]" custT="1"/>
      <dgm:spPr/>
      <dgm:t>
        <a:bodyPr/>
        <a:lstStyle/>
        <a:p>
          <a:r>
            <a:rPr lang="en-US" sz="1200" dirty="0"/>
            <a:t>Control Panel, lateral, and service box/valve pit are installed</a:t>
          </a:r>
        </a:p>
      </dgm:t>
    </dgm:pt>
    <dgm:pt modelId="{4BFEF61E-1714-4B27-8951-51DE52155862}" type="parTrans" cxnId="{6A95EF38-D47B-4340-A8C5-A208BF8D974B}">
      <dgm:prSet/>
      <dgm:spPr/>
      <dgm:t>
        <a:bodyPr/>
        <a:lstStyle/>
        <a:p>
          <a:endParaRPr lang="en-US" sz="1200"/>
        </a:p>
      </dgm:t>
    </dgm:pt>
    <dgm:pt modelId="{5A8C0D18-C1B5-4BEB-98F8-5CB629BEADCE}" type="sibTrans" cxnId="{6A95EF38-D47B-4340-A8C5-A208BF8D974B}">
      <dgm:prSet/>
      <dgm:spPr/>
      <dgm:t>
        <a:bodyPr/>
        <a:lstStyle/>
        <a:p>
          <a:endParaRPr lang="en-US" sz="1200"/>
        </a:p>
      </dgm:t>
    </dgm:pt>
    <dgm:pt modelId="{90FFEB00-D0EF-46CA-9B8E-B9FBFBDAD98C}">
      <dgm:prSet phldrT="[Text]" custT="1"/>
      <dgm:spPr/>
      <dgm:t>
        <a:bodyPr/>
        <a:lstStyle/>
        <a:p>
          <a:r>
            <a:rPr lang="en-US" sz="1200" dirty="0"/>
            <a:t>Grinder Pump is installed and septic tank is abandoned</a:t>
          </a:r>
        </a:p>
      </dgm:t>
    </dgm:pt>
    <dgm:pt modelId="{CA29F144-ECBB-472C-BCBC-E6FCB655FF44}" type="parTrans" cxnId="{DD012CFD-C45E-4F08-B2B0-BA87C7ABF7BE}">
      <dgm:prSet/>
      <dgm:spPr/>
      <dgm:t>
        <a:bodyPr/>
        <a:lstStyle/>
        <a:p>
          <a:endParaRPr lang="en-US" sz="1200"/>
        </a:p>
      </dgm:t>
    </dgm:pt>
    <dgm:pt modelId="{592A270D-36E4-4079-9EB7-E148E8ABC682}" type="sibTrans" cxnId="{DD012CFD-C45E-4F08-B2B0-BA87C7ABF7BE}">
      <dgm:prSet/>
      <dgm:spPr/>
      <dgm:t>
        <a:bodyPr/>
        <a:lstStyle/>
        <a:p>
          <a:endParaRPr lang="en-US" sz="1200"/>
        </a:p>
      </dgm:t>
    </dgm:pt>
    <dgm:pt modelId="{5DE9039E-CA35-47A4-B25C-B4C5D1D3CD4A}">
      <dgm:prSet phldrT="[Text]" custT="1"/>
      <dgm:spPr/>
      <dgm:t>
        <a:bodyPr/>
        <a:lstStyle/>
        <a:p>
          <a:r>
            <a:rPr lang="en-US" sz="1200" dirty="0"/>
            <a:t>Property restoration occurs</a:t>
          </a:r>
        </a:p>
      </dgm:t>
    </dgm:pt>
    <dgm:pt modelId="{C2913084-F480-4708-A9A6-B7D8C636208A}" type="parTrans" cxnId="{A360270F-0948-47A3-9E23-5C04C2F3219D}">
      <dgm:prSet/>
      <dgm:spPr/>
      <dgm:t>
        <a:bodyPr/>
        <a:lstStyle/>
        <a:p>
          <a:endParaRPr lang="en-US" sz="1200"/>
        </a:p>
      </dgm:t>
    </dgm:pt>
    <dgm:pt modelId="{A83AF4F3-A27D-41DC-9112-9FD4DFBD5E96}" type="sibTrans" cxnId="{A360270F-0948-47A3-9E23-5C04C2F3219D}">
      <dgm:prSet/>
      <dgm:spPr/>
      <dgm:t>
        <a:bodyPr/>
        <a:lstStyle/>
        <a:p>
          <a:endParaRPr lang="en-US" sz="1200"/>
        </a:p>
      </dgm:t>
    </dgm:pt>
    <dgm:pt modelId="{46395B5A-F6B1-42B8-AAF6-1215599A247B}" type="pres">
      <dgm:prSet presAssocID="{892F5988-4BE2-43CB-B579-21E6C7876BDC}" presName="Name0" presStyleCnt="0">
        <dgm:presLayoutVars>
          <dgm:dir/>
          <dgm:resizeHandles val="exact"/>
        </dgm:presLayoutVars>
      </dgm:prSet>
      <dgm:spPr/>
    </dgm:pt>
    <dgm:pt modelId="{8ACFB60C-CE40-4579-BABD-6B69E15546E7}" type="pres">
      <dgm:prSet presAssocID="{892F5988-4BE2-43CB-B579-21E6C7876BDC}" presName="arrow" presStyleLbl="bgShp" presStyleIdx="0" presStyleCnt="1" custScaleY="65625"/>
      <dgm:spPr>
        <a:solidFill>
          <a:schemeClr val="accent1">
            <a:lumMod val="20000"/>
            <a:lumOff val="80000"/>
          </a:schemeClr>
        </a:solidFill>
        <a:ln>
          <a:solidFill>
            <a:schemeClr val="bg1">
              <a:lumMod val="50000"/>
            </a:schemeClr>
          </a:solidFill>
        </a:ln>
      </dgm:spPr>
    </dgm:pt>
    <dgm:pt modelId="{6EFE4E81-A790-40BA-80A8-996398DB5AB8}" type="pres">
      <dgm:prSet presAssocID="{892F5988-4BE2-43CB-B579-21E6C7876BDC}" presName="points" presStyleCnt="0"/>
      <dgm:spPr/>
    </dgm:pt>
    <dgm:pt modelId="{2D048C51-AE6F-46C8-8588-4C2F2968F198}" type="pres">
      <dgm:prSet presAssocID="{72E1C7CE-0389-454D-97B7-F7898AA68C0B}" presName="compositeA" presStyleCnt="0"/>
      <dgm:spPr/>
    </dgm:pt>
    <dgm:pt modelId="{2D4C94DA-FF17-48DC-A0F9-A2BA47D8FDFB}" type="pres">
      <dgm:prSet presAssocID="{72E1C7CE-0389-454D-97B7-F7898AA68C0B}" presName="textA" presStyleLbl="revTx" presStyleIdx="0" presStyleCnt="6">
        <dgm:presLayoutVars>
          <dgm:bulletEnabled val="1"/>
        </dgm:presLayoutVars>
      </dgm:prSet>
      <dgm:spPr/>
    </dgm:pt>
    <dgm:pt modelId="{122F13C6-850C-44F2-9192-AA01ECB5B719}" type="pres">
      <dgm:prSet presAssocID="{72E1C7CE-0389-454D-97B7-F7898AA68C0B}" presName="circleA" presStyleLbl="node1" presStyleIdx="0" presStyleCnt="6" custScaleX="67500" custScaleY="67500"/>
      <dgm:spPr/>
    </dgm:pt>
    <dgm:pt modelId="{F8E527FD-2E9F-41E1-A4CA-E3021C3FEF8E}" type="pres">
      <dgm:prSet presAssocID="{72E1C7CE-0389-454D-97B7-F7898AA68C0B}" presName="spaceA" presStyleCnt="0"/>
      <dgm:spPr/>
    </dgm:pt>
    <dgm:pt modelId="{E3D677A6-6F64-44B6-939A-BF5DFC324C8C}" type="pres">
      <dgm:prSet presAssocID="{F9CAF4B2-B14A-436B-8000-BB8CF957C1EE}" presName="space" presStyleCnt="0"/>
      <dgm:spPr/>
    </dgm:pt>
    <dgm:pt modelId="{1A30C87E-DFAD-4121-8EA6-2A3D175B2A09}" type="pres">
      <dgm:prSet presAssocID="{6A3F8DED-10AA-4FF6-BC97-A62CDF5AD717}" presName="compositeB" presStyleCnt="0"/>
      <dgm:spPr/>
    </dgm:pt>
    <dgm:pt modelId="{B189ED60-DD41-42D3-A979-0B2D5A00B04E}" type="pres">
      <dgm:prSet presAssocID="{6A3F8DED-10AA-4FF6-BC97-A62CDF5AD717}" presName="textB" presStyleLbl="revTx" presStyleIdx="1" presStyleCnt="6">
        <dgm:presLayoutVars>
          <dgm:bulletEnabled val="1"/>
        </dgm:presLayoutVars>
      </dgm:prSet>
      <dgm:spPr/>
    </dgm:pt>
    <dgm:pt modelId="{3D9CD7F2-F5D8-4008-AD60-3C924520C33F}" type="pres">
      <dgm:prSet presAssocID="{6A3F8DED-10AA-4FF6-BC97-A62CDF5AD717}" presName="circleB" presStyleLbl="node1" presStyleIdx="1" presStyleCnt="6" custScaleX="67500" custScaleY="67500"/>
      <dgm:spPr/>
    </dgm:pt>
    <dgm:pt modelId="{C08504E6-CCD5-476A-B27D-7937610BC0F4}" type="pres">
      <dgm:prSet presAssocID="{6A3F8DED-10AA-4FF6-BC97-A62CDF5AD717}" presName="spaceB" presStyleCnt="0"/>
      <dgm:spPr/>
    </dgm:pt>
    <dgm:pt modelId="{E66E6D41-C11F-47F8-8875-CD5587F2FC85}" type="pres">
      <dgm:prSet presAssocID="{CFEFE774-54D2-48D8-9BCD-FDC1B8F43A42}" presName="space" presStyleCnt="0"/>
      <dgm:spPr/>
    </dgm:pt>
    <dgm:pt modelId="{F0E3D7FB-2A88-4613-9C5F-2A8510834F86}" type="pres">
      <dgm:prSet presAssocID="{69E4443E-45F5-4790-ADB3-C4D3F3E5902D}" presName="compositeA" presStyleCnt="0"/>
      <dgm:spPr/>
    </dgm:pt>
    <dgm:pt modelId="{48A65526-9223-499D-BC33-26FFBC120119}" type="pres">
      <dgm:prSet presAssocID="{69E4443E-45F5-4790-ADB3-C4D3F3E5902D}" presName="textA" presStyleLbl="revTx" presStyleIdx="2" presStyleCnt="6">
        <dgm:presLayoutVars>
          <dgm:bulletEnabled val="1"/>
        </dgm:presLayoutVars>
      </dgm:prSet>
      <dgm:spPr/>
    </dgm:pt>
    <dgm:pt modelId="{1650BE5E-0891-4C2B-8959-360FB4C46C2B}" type="pres">
      <dgm:prSet presAssocID="{69E4443E-45F5-4790-ADB3-C4D3F3E5902D}" presName="circleA" presStyleLbl="node1" presStyleIdx="2" presStyleCnt="6" custScaleX="67500" custScaleY="67500"/>
      <dgm:spPr/>
    </dgm:pt>
    <dgm:pt modelId="{7E5CB1A6-CE49-4786-8254-50D591B63CCA}" type="pres">
      <dgm:prSet presAssocID="{69E4443E-45F5-4790-ADB3-C4D3F3E5902D}" presName="spaceA" presStyleCnt="0"/>
      <dgm:spPr/>
    </dgm:pt>
    <dgm:pt modelId="{7C28DC39-B8BB-4CEE-BE44-79A553F45FA5}" type="pres">
      <dgm:prSet presAssocID="{3956C5EF-7CD9-4F82-8FBD-EEA8D7920B2E}" presName="space" presStyleCnt="0"/>
      <dgm:spPr/>
    </dgm:pt>
    <dgm:pt modelId="{63766E47-2E77-446A-B3FA-B4C2A97C3E47}" type="pres">
      <dgm:prSet presAssocID="{30117DFA-8B18-492C-B50F-B0416D44F073}" presName="compositeB" presStyleCnt="0"/>
      <dgm:spPr/>
    </dgm:pt>
    <dgm:pt modelId="{4686F960-5042-43F2-81C6-6C1333C3D853}" type="pres">
      <dgm:prSet presAssocID="{30117DFA-8B18-492C-B50F-B0416D44F073}" presName="textB" presStyleLbl="revTx" presStyleIdx="3" presStyleCnt="6">
        <dgm:presLayoutVars>
          <dgm:bulletEnabled val="1"/>
        </dgm:presLayoutVars>
      </dgm:prSet>
      <dgm:spPr/>
    </dgm:pt>
    <dgm:pt modelId="{DE9CB712-6CA7-4A93-8033-FD1D8B225C9A}" type="pres">
      <dgm:prSet presAssocID="{30117DFA-8B18-492C-B50F-B0416D44F073}" presName="circleB" presStyleLbl="node1" presStyleIdx="3" presStyleCnt="6" custScaleX="67500" custScaleY="67500"/>
      <dgm:spPr/>
    </dgm:pt>
    <dgm:pt modelId="{4EE683CD-3990-49BC-A7E6-D315B20E7F54}" type="pres">
      <dgm:prSet presAssocID="{30117DFA-8B18-492C-B50F-B0416D44F073}" presName="spaceB" presStyleCnt="0"/>
      <dgm:spPr/>
    </dgm:pt>
    <dgm:pt modelId="{9E392DD4-DF51-4D1E-B393-9E039A5F7E37}" type="pres">
      <dgm:prSet presAssocID="{5A8C0D18-C1B5-4BEB-98F8-5CB629BEADCE}" presName="space" presStyleCnt="0"/>
      <dgm:spPr/>
    </dgm:pt>
    <dgm:pt modelId="{F48E447C-B5B1-451E-8440-C7302C4D016E}" type="pres">
      <dgm:prSet presAssocID="{90FFEB00-D0EF-46CA-9B8E-B9FBFBDAD98C}" presName="compositeA" presStyleCnt="0"/>
      <dgm:spPr/>
    </dgm:pt>
    <dgm:pt modelId="{E87CC6F2-A76A-42A4-9D00-C830C1FE8D78}" type="pres">
      <dgm:prSet presAssocID="{90FFEB00-D0EF-46CA-9B8E-B9FBFBDAD98C}" presName="textA" presStyleLbl="revTx" presStyleIdx="4" presStyleCnt="6">
        <dgm:presLayoutVars>
          <dgm:bulletEnabled val="1"/>
        </dgm:presLayoutVars>
      </dgm:prSet>
      <dgm:spPr/>
    </dgm:pt>
    <dgm:pt modelId="{A2E5676D-ACD3-4EFF-855D-D97262236DA6}" type="pres">
      <dgm:prSet presAssocID="{90FFEB00-D0EF-46CA-9B8E-B9FBFBDAD98C}" presName="circleA" presStyleLbl="node1" presStyleIdx="4" presStyleCnt="6" custScaleX="67500" custScaleY="67500"/>
      <dgm:spPr/>
    </dgm:pt>
    <dgm:pt modelId="{A0364D35-1CD9-4C7F-9EC8-E889A36EA34C}" type="pres">
      <dgm:prSet presAssocID="{90FFEB00-D0EF-46CA-9B8E-B9FBFBDAD98C}" presName="spaceA" presStyleCnt="0"/>
      <dgm:spPr/>
    </dgm:pt>
    <dgm:pt modelId="{04CA58AA-2893-4DC7-BFCE-A405D6CD4C77}" type="pres">
      <dgm:prSet presAssocID="{592A270D-36E4-4079-9EB7-E148E8ABC682}" presName="space" presStyleCnt="0"/>
      <dgm:spPr/>
    </dgm:pt>
    <dgm:pt modelId="{3849129F-7168-499B-B845-452C904BCD72}" type="pres">
      <dgm:prSet presAssocID="{5DE9039E-CA35-47A4-B25C-B4C5D1D3CD4A}" presName="compositeB" presStyleCnt="0"/>
      <dgm:spPr/>
    </dgm:pt>
    <dgm:pt modelId="{B6FF9D81-AA16-4180-A1BF-D606179480B7}" type="pres">
      <dgm:prSet presAssocID="{5DE9039E-CA35-47A4-B25C-B4C5D1D3CD4A}" presName="textB" presStyleLbl="revTx" presStyleIdx="5" presStyleCnt="6">
        <dgm:presLayoutVars>
          <dgm:bulletEnabled val="1"/>
        </dgm:presLayoutVars>
      </dgm:prSet>
      <dgm:spPr/>
    </dgm:pt>
    <dgm:pt modelId="{D380E5FE-1340-47D7-8FED-53B8C41172D5}" type="pres">
      <dgm:prSet presAssocID="{5DE9039E-CA35-47A4-B25C-B4C5D1D3CD4A}" presName="circleB" presStyleLbl="node1" presStyleIdx="5" presStyleCnt="6" custScaleX="72483" custScaleY="72483"/>
      <dgm:spPr/>
    </dgm:pt>
    <dgm:pt modelId="{30860EB1-35E0-4DAE-B656-4E114BE5D906}" type="pres">
      <dgm:prSet presAssocID="{5DE9039E-CA35-47A4-B25C-B4C5D1D3CD4A}" presName="spaceB" presStyleCnt="0"/>
      <dgm:spPr/>
    </dgm:pt>
  </dgm:ptLst>
  <dgm:cxnLst>
    <dgm:cxn modelId="{9FB70D0B-F1D0-43BA-9299-C0E12620F311}" type="presOf" srcId="{72E1C7CE-0389-454D-97B7-F7898AA68C0B}" destId="{2D4C94DA-FF17-48DC-A0F9-A2BA47D8FDFB}" srcOrd="0" destOrd="0" presId="urn:microsoft.com/office/officeart/2005/8/layout/hProcess11"/>
    <dgm:cxn modelId="{A360270F-0948-47A3-9E23-5C04C2F3219D}" srcId="{892F5988-4BE2-43CB-B579-21E6C7876BDC}" destId="{5DE9039E-CA35-47A4-B25C-B4C5D1D3CD4A}" srcOrd="5" destOrd="0" parTransId="{C2913084-F480-4708-A9A6-B7D8C636208A}" sibTransId="{A83AF4F3-A27D-41DC-9112-9FD4DFBD5E96}"/>
    <dgm:cxn modelId="{5328E11D-A58A-43CF-BDF5-768E136158D2}" type="presOf" srcId="{69E4443E-45F5-4790-ADB3-C4D3F3E5902D}" destId="{48A65526-9223-499D-BC33-26FFBC120119}" srcOrd="0" destOrd="0" presId="urn:microsoft.com/office/officeart/2005/8/layout/hProcess11"/>
    <dgm:cxn modelId="{16197329-2413-45EA-9E68-2A38701E6A4E}" type="presOf" srcId="{6A3F8DED-10AA-4FF6-BC97-A62CDF5AD717}" destId="{B189ED60-DD41-42D3-A979-0B2D5A00B04E}" srcOrd="0" destOrd="0" presId="urn:microsoft.com/office/officeart/2005/8/layout/hProcess11"/>
    <dgm:cxn modelId="{6A95EF38-D47B-4340-A8C5-A208BF8D974B}" srcId="{892F5988-4BE2-43CB-B579-21E6C7876BDC}" destId="{30117DFA-8B18-492C-B50F-B0416D44F073}" srcOrd="3" destOrd="0" parTransId="{4BFEF61E-1714-4B27-8951-51DE52155862}" sibTransId="{5A8C0D18-C1B5-4BEB-98F8-5CB629BEADCE}"/>
    <dgm:cxn modelId="{BD024C6E-59C9-44E6-998B-DD4A2F9E8E80}" srcId="{892F5988-4BE2-43CB-B579-21E6C7876BDC}" destId="{69E4443E-45F5-4790-ADB3-C4D3F3E5902D}" srcOrd="2" destOrd="0" parTransId="{6707123C-EF19-4D4A-A796-394BA5BB3579}" sibTransId="{3956C5EF-7CD9-4F82-8FBD-EEA8D7920B2E}"/>
    <dgm:cxn modelId="{9A8BFD88-2F9E-47DE-9C7F-40DEC1CB131C}" type="presOf" srcId="{90FFEB00-D0EF-46CA-9B8E-B9FBFBDAD98C}" destId="{E87CC6F2-A76A-42A4-9D00-C830C1FE8D78}" srcOrd="0" destOrd="0" presId="urn:microsoft.com/office/officeart/2005/8/layout/hProcess11"/>
    <dgm:cxn modelId="{B8D29194-0C42-46DD-895C-86A0D2091BE6}" srcId="{892F5988-4BE2-43CB-B579-21E6C7876BDC}" destId="{72E1C7CE-0389-454D-97B7-F7898AA68C0B}" srcOrd="0" destOrd="0" parTransId="{98DD53A6-84E7-4447-9064-43554339B8AB}" sibTransId="{F9CAF4B2-B14A-436B-8000-BB8CF957C1EE}"/>
    <dgm:cxn modelId="{E81D719B-C2F3-4D96-9D76-FD91C65DE91C}" type="presOf" srcId="{892F5988-4BE2-43CB-B579-21E6C7876BDC}" destId="{46395B5A-F6B1-42B8-AAF6-1215599A247B}" srcOrd="0" destOrd="0" presId="urn:microsoft.com/office/officeart/2005/8/layout/hProcess11"/>
    <dgm:cxn modelId="{5BAD54A5-45F7-4263-8483-390CF9447D9B}" srcId="{892F5988-4BE2-43CB-B579-21E6C7876BDC}" destId="{6A3F8DED-10AA-4FF6-BC97-A62CDF5AD717}" srcOrd="1" destOrd="0" parTransId="{FA6E6AA1-8F54-43BF-88D7-F6E336689665}" sibTransId="{CFEFE774-54D2-48D8-9BCD-FDC1B8F43A42}"/>
    <dgm:cxn modelId="{AC48B6C3-8B8F-41DF-9F3B-8DFF29F0A1B1}" type="presOf" srcId="{5DE9039E-CA35-47A4-B25C-B4C5D1D3CD4A}" destId="{B6FF9D81-AA16-4180-A1BF-D606179480B7}" srcOrd="0" destOrd="0" presId="urn:microsoft.com/office/officeart/2005/8/layout/hProcess11"/>
    <dgm:cxn modelId="{F59187F5-B5F4-4FBB-AF1D-F8F42DF87FAC}" type="presOf" srcId="{30117DFA-8B18-492C-B50F-B0416D44F073}" destId="{4686F960-5042-43F2-81C6-6C1333C3D853}" srcOrd="0" destOrd="0" presId="urn:microsoft.com/office/officeart/2005/8/layout/hProcess11"/>
    <dgm:cxn modelId="{DD012CFD-C45E-4F08-B2B0-BA87C7ABF7BE}" srcId="{892F5988-4BE2-43CB-B579-21E6C7876BDC}" destId="{90FFEB00-D0EF-46CA-9B8E-B9FBFBDAD98C}" srcOrd="4" destOrd="0" parTransId="{CA29F144-ECBB-472C-BCBC-E6FCB655FF44}" sibTransId="{592A270D-36E4-4079-9EB7-E148E8ABC682}"/>
    <dgm:cxn modelId="{D494EF4A-A4A7-4902-9597-8B6A506EB572}" type="presParOf" srcId="{46395B5A-F6B1-42B8-AAF6-1215599A247B}" destId="{8ACFB60C-CE40-4579-BABD-6B69E15546E7}" srcOrd="0" destOrd="0" presId="urn:microsoft.com/office/officeart/2005/8/layout/hProcess11"/>
    <dgm:cxn modelId="{E59BA968-F385-410E-A24C-1D2238AAFFAC}" type="presParOf" srcId="{46395B5A-F6B1-42B8-AAF6-1215599A247B}" destId="{6EFE4E81-A790-40BA-80A8-996398DB5AB8}" srcOrd="1" destOrd="0" presId="urn:microsoft.com/office/officeart/2005/8/layout/hProcess11"/>
    <dgm:cxn modelId="{F2C5B482-3663-4665-9693-25E5E9C4F031}" type="presParOf" srcId="{6EFE4E81-A790-40BA-80A8-996398DB5AB8}" destId="{2D048C51-AE6F-46C8-8588-4C2F2968F198}" srcOrd="0" destOrd="0" presId="urn:microsoft.com/office/officeart/2005/8/layout/hProcess11"/>
    <dgm:cxn modelId="{D2920467-1FFF-4333-A7D9-6B6B17C8BB30}" type="presParOf" srcId="{2D048C51-AE6F-46C8-8588-4C2F2968F198}" destId="{2D4C94DA-FF17-48DC-A0F9-A2BA47D8FDFB}" srcOrd="0" destOrd="0" presId="urn:microsoft.com/office/officeart/2005/8/layout/hProcess11"/>
    <dgm:cxn modelId="{F3E2CDF7-73ED-4AAA-A25C-E862CD2CA193}" type="presParOf" srcId="{2D048C51-AE6F-46C8-8588-4C2F2968F198}" destId="{122F13C6-850C-44F2-9192-AA01ECB5B719}" srcOrd="1" destOrd="0" presId="urn:microsoft.com/office/officeart/2005/8/layout/hProcess11"/>
    <dgm:cxn modelId="{4B62E758-62F5-4D2C-882A-2EF4B635F2E8}" type="presParOf" srcId="{2D048C51-AE6F-46C8-8588-4C2F2968F198}" destId="{F8E527FD-2E9F-41E1-A4CA-E3021C3FEF8E}" srcOrd="2" destOrd="0" presId="urn:microsoft.com/office/officeart/2005/8/layout/hProcess11"/>
    <dgm:cxn modelId="{0539D926-BA49-4556-8513-7CBA548B1CCF}" type="presParOf" srcId="{6EFE4E81-A790-40BA-80A8-996398DB5AB8}" destId="{E3D677A6-6F64-44B6-939A-BF5DFC324C8C}" srcOrd="1" destOrd="0" presId="urn:microsoft.com/office/officeart/2005/8/layout/hProcess11"/>
    <dgm:cxn modelId="{F12668DA-D315-4920-A4FA-9E3FE72FAD1F}" type="presParOf" srcId="{6EFE4E81-A790-40BA-80A8-996398DB5AB8}" destId="{1A30C87E-DFAD-4121-8EA6-2A3D175B2A09}" srcOrd="2" destOrd="0" presId="urn:microsoft.com/office/officeart/2005/8/layout/hProcess11"/>
    <dgm:cxn modelId="{9DB43CBC-832D-45CA-A11E-EA4F5269FD13}" type="presParOf" srcId="{1A30C87E-DFAD-4121-8EA6-2A3D175B2A09}" destId="{B189ED60-DD41-42D3-A979-0B2D5A00B04E}" srcOrd="0" destOrd="0" presId="urn:microsoft.com/office/officeart/2005/8/layout/hProcess11"/>
    <dgm:cxn modelId="{2C1667CE-D713-4F9C-9693-2B3B1BC0F214}" type="presParOf" srcId="{1A30C87E-DFAD-4121-8EA6-2A3D175B2A09}" destId="{3D9CD7F2-F5D8-4008-AD60-3C924520C33F}" srcOrd="1" destOrd="0" presId="urn:microsoft.com/office/officeart/2005/8/layout/hProcess11"/>
    <dgm:cxn modelId="{8DD185A6-0406-4C00-9CB8-B2A8DDD9DBF3}" type="presParOf" srcId="{1A30C87E-DFAD-4121-8EA6-2A3D175B2A09}" destId="{C08504E6-CCD5-476A-B27D-7937610BC0F4}" srcOrd="2" destOrd="0" presId="urn:microsoft.com/office/officeart/2005/8/layout/hProcess11"/>
    <dgm:cxn modelId="{713C1761-2539-4552-9799-FF00B88E7C15}" type="presParOf" srcId="{6EFE4E81-A790-40BA-80A8-996398DB5AB8}" destId="{E66E6D41-C11F-47F8-8875-CD5587F2FC85}" srcOrd="3" destOrd="0" presId="urn:microsoft.com/office/officeart/2005/8/layout/hProcess11"/>
    <dgm:cxn modelId="{F57BC766-36D2-4ABF-A06B-34CB9F4212AE}" type="presParOf" srcId="{6EFE4E81-A790-40BA-80A8-996398DB5AB8}" destId="{F0E3D7FB-2A88-4613-9C5F-2A8510834F86}" srcOrd="4" destOrd="0" presId="urn:microsoft.com/office/officeart/2005/8/layout/hProcess11"/>
    <dgm:cxn modelId="{819A3207-C304-4200-80E1-9D16A72C15C1}" type="presParOf" srcId="{F0E3D7FB-2A88-4613-9C5F-2A8510834F86}" destId="{48A65526-9223-499D-BC33-26FFBC120119}" srcOrd="0" destOrd="0" presId="urn:microsoft.com/office/officeart/2005/8/layout/hProcess11"/>
    <dgm:cxn modelId="{6F4D97BB-B143-439B-B653-4CA0A8BF3159}" type="presParOf" srcId="{F0E3D7FB-2A88-4613-9C5F-2A8510834F86}" destId="{1650BE5E-0891-4C2B-8959-360FB4C46C2B}" srcOrd="1" destOrd="0" presId="urn:microsoft.com/office/officeart/2005/8/layout/hProcess11"/>
    <dgm:cxn modelId="{36BCE5F5-9CD8-4FDB-8F9D-04CD4849F2C5}" type="presParOf" srcId="{F0E3D7FB-2A88-4613-9C5F-2A8510834F86}" destId="{7E5CB1A6-CE49-4786-8254-50D591B63CCA}" srcOrd="2" destOrd="0" presId="urn:microsoft.com/office/officeart/2005/8/layout/hProcess11"/>
    <dgm:cxn modelId="{6E924C42-3C39-4144-A40A-31265338E2E7}" type="presParOf" srcId="{6EFE4E81-A790-40BA-80A8-996398DB5AB8}" destId="{7C28DC39-B8BB-4CEE-BE44-79A553F45FA5}" srcOrd="5" destOrd="0" presId="urn:microsoft.com/office/officeart/2005/8/layout/hProcess11"/>
    <dgm:cxn modelId="{486D41EF-1037-43DB-9170-34E21324B10B}" type="presParOf" srcId="{6EFE4E81-A790-40BA-80A8-996398DB5AB8}" destId="{63766E47-2E77-446A-B3FA-B4C2A97C3E47}" srcOrd="6" destOrd="0" presId="urn:microsoft.com/office/officeart/2005/8/layout/hProcess11"/>
    <dgm:cxn modelId="{3139E85B-287A-40AA-8ACD-0F65692EAD1C}" type="presParOf" srcId="{63766E47-2E77-446A-B3FA-B4C2A97C3E47}" destId="{4686F960-5042-43F2-81C6-6C1333C3D853}" srcOrd="0" destOrd="0" presId="urn:microsoft.com/office/officeart/2005/8/layout/hProcess11"/>
    <dgm:cxn modelId="{21115C5C-37B0-4E82-A4F3-C40836B65CE8}" type="presParOf" srcId="{63766E47-2E77-446A-B3FA-B4C2A97C3E47}" destId="{DE9CB712-6CA7-4A93-8033-FD1D8B225C9A}" srcOrd="1" destOrd="0" presId="urn:microsoft.com/office/officeart/2005/8/layout/hProcess11"/>
    <dgm:cxn modelId="{B96918B1-5E22-4162-A5C5-5599761B4D2E}" type="presParOf" srcId="{63766E47-2E77-446A-B3FA-B4C2A97C3E47}" destId="{4EE683CD-3990-49BC-A7E6-D315B20E7F54}" srcOrd="2" destOrd="0" presId="urn:microsoft.com/office/officeart/2005/8/layout/hProcess11"/>
    <dgm:cxn modelId="{4634EEAE-0AE4-47A2-9673-EFB4F137249A}" type="presParOf" srcId="{6EFE4E81-A790-40BA-80A8-996398DB5AB8}" destId="{9E392DD4-DF51-4D1E-B393-9E039A5F7E37}" srcOrd="7" destOrd="0" presId="urn:microsoft.com/office/officeart/2005/8/layout/hProcess11"/>
    <dgm:cxn modelId="{4B8AB853-F4A2-4519-8F37-B1A5FD4AB412}" type="presParOf" srcId="{6EFE4E81-A790-40BA-80A8-996398DB5AB8}" destId="{F48E447C-B5B1-451E-8440-C7302C4D016E}" srcOrd="8" destOrd="0" presId="urn:microsoft.com/office/officeart/2005/8/layout/hProcess11"/>
    <dgm:cxn modelId="{AD791E69-8DAC-40BC-A27A-C365E6EAC8B0}" type="presParOf" srcId="{F48E447C-B5B1-451E-8440-C7302C4D016E}" destId="{E87CC6F2-A76A-42A4-9D00-C830C1FE8D78}" srcOrd="0" destOrd="0" presId="urn:microsoft.com/office/officeart/2005/8/layout/hProcess11"/>
    <dgm:cxn modelId="{104F3E6B-6009-493A-9A2D-BF596D0A23E6}" type="presParOf" srcId="{F48E447C-B5B1-451E-8440-C7302C4D016E}" destId="{A2E5676D-ACD3-4EFF-855D-D97262236DA6}" srcOrd="1" destOrd="0" presId="urn:microsoft.com/office/officeart/2005/8/layout/hProcess11"/>
    <dgm:cxn modelId="{F7E1B19D-35F7-4129-95D6-3FC7F0279791}" type="presParOf" srcId="{F48E447C-B5B1-451E-8440-C7302C4D016E}" destId="{A0364D35-1CD9-4C7F-9EC8-E889A36EA34C}" srcOrd="2" destOrd="0" presId="urn:microsoft.com/office/officeart/2005/8/layout/hProcess11"/>
    <dgm:cxn modelId="{2BF05E54-E354-4BC9-B36F-42F1AECFB820}" type="presParOf" srcId="{6EFE4E81-A790-40BA-80A8-996398DB5AB8}" destId="{04CA58AA-2893-4DC7-BFCE-A405D6CD4C77}" srcOrd="9" destOrd="0" presId="urn:microsoft.com/office/officeart/2005/8/layout/hProcess11"/>
    <dgm:cxn modelId="{7CB00718-FD0F-4405-A38B-2BE581E73305}" type="presParOf" srcId="{6EFE4E81-A790-40BA-80A8-996398DB5AB8}" destId="{3849129F-7168-499B-B845-452C904BCD72}" srcOrd="10" destOrd="0" presId="urn:microsoft.com/office/officeart/2005/8/layout/hProcess11"/>
    <dgm:cxn modelId="{0436B2FA-84AF-4A34-8DFC-290F8809CDB2}" type="presParOf" srcId="{3849129F-7168-499B-B845-452C904BCD72}" destId="{B6FF9D81-AA16-4180-A1BF-D606179480B7}" srcOrd="0" destOrd="0" presId="urn:microsoft.com/office/officeart/2005/8/layout/hProcess11"/>
    <dgm:cxn modelId="{6305EBF6-B183-4FFB-829A-FE31E428FE95}" type="presParOf" srcId="{3849129F-7168-499B-B845-452C904BCD72}" destId="{D380E5FE-1340-47D7-8FED-53B8C41172D5}" srcOrd="1" destOrd="0" presId="urn:microsoft.com/office/officeart/2005/8/layout/hProcess11"/>
    <dgm:cxn modelId="{59C0A4AC-3F48-416E-A88C-C281B4E226F6}" type="presParOf" srcId="{3849129F-7168-499B-B845-452C904BCD72}" destId="{30860EB1-35E0-4DAE-B656-4E114BE5D906}"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C78B7-CA39-4672-8B87-38FF57EA66CE}">
      <dsp:nvSpPr>
        <dsp:cNvPr id="0" name=""/>
        <dsp:cNvSpPr/>
      </dsp:nvSpPr>
      <dsp:spPr>
        <a:xfrm>
          <a:off x="0" y="634662"/>
          <a:ext cx="6667500" cy="846216"/>
        </a:xfrm>
        <a:prstGeom prst="notchedRightArrow">
          <a:avLst/>
        </a:prstGeom>
        <a:solidFill>
          <a:schemeClr val="accent1">
            <a:lumMod val="20000"/>
            <a:lumOff val="80000"/>
          </a:schemeClr>
        </a:solidFill>
        <a:ln w="12700">
          <a:solidFill>
            <a:schemeClr val="bg1">
              <a:lumMod val="50000"/>
            </a:schemeClr>
          </a:solidFill>
        </a:ln>
        <a:effectLst/>
      </dsp:spPr>
      <dsp:style>
        <a:lnRef idx="0">
          <a:scrgbClr r="0" g="0" b="0"/>
        </a:lnRef>
        <a:fillRef idx="1">
          <a:scrgbClr r="0" g="0" b="0"/>
        </a:fillRef>
        <a:effectRef idx="0">
          <a:scrgbClr r="0" g="0" b="0"/>
        </a:effectRef>
        <a:fontRef idx="minor"/>
      </dsp:style>
    </dsp:sp>
    <dsp:sp modelId="{7609E5E5-35FB-407D-A861-8183FF2A12DC}">
      <dsp:nvSpPr>
        <dsp:cNvPr id="0" name=""/>
        <dsp:cNvSpPr/>
      </dsp:nvSpPr>
      <dsp:spPr>
        <a:xfrm>
          <a:off x="2930" y="0"/>
          <a:ext cx="1933835" cy="84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2005</a:t>
          </a:r>
          <a:r>
            <a:rPr lang="en-US" sz="1200" kern="1200" dirty="0"/>
            <a:t> – STEP is formalized under City of Indianapolis</a:t>
          </a:r>
        </a:p>
      </dsp:txBody>
      <dsp:txXfrm>
        <a:off x="2930" y="0"/>
        <a:ext cx="1933835" cy="846216"/>
      </dsp:txXfrm>
    </dsp:sp>
    <dsp:sp modelId="{3E52B18D-DFEF-4FD3-88FF-42AB596B6BD0}">
      <dsp:nvSpPr>
        <dsp:cNvPr id="0" name=""/>
        <dsp:cNvSpPr/>
      </dsp:nvSpPr>
      <dsp:spPr>
        <a:xfrm>
          <a:off x="864070" y="951993"/>
          <a:ext cx="211554" cy="211554"/>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DF71A-FBFD-4CDF-BBF0-67C0B9988B8B}">
      <dsp:nvSpPr>
        <dsp:cNvPr id="0" name=""/>
        <dsp:cNvSpPr/>
      </dsp:nvSpPr>
      <dsp:spPr>
        <a:xfrm>
          <a:off x="2033457" y="1269324"/>
          <a:ext cx="1933835" cy="84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2011</a:t>
          </a:r>
          <a:r>
            <a:rPr lang="en-US" sz="1200" kern="1200" dirty="0"/>
            <a:t> – Citizens acquires wastewater assets from City of Indianapolis (including STEP)</a:t>
          </a:r>
        </a:p>
      </dsp:txBody>
      <dsp:txXfrm>
        <a:off x="2033457" y="1269324"/>
        <a:ext cx="1933835" cy="846216"/>
      </dsp:txXfrm>
    </dsp:sp>
    <dsp:sp modelId="{36840A53-FE93-4881-BFF4-5FF686607AFF}">
      <dsp:nvSpPr>
        <dsp:cNvPr id="0" name=""/>
        <dsp:cNvSpPr/>
      </dsp:nvSpPr>
      <dsp:spPr>
        <a:xfrm>
          <a:off x="2894597" y="951993"/>
          <a:ext cx="211554" cy="211554"/>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1B314-E8DA-4498-83C5-FC13D43337B2}">
      <dsp:nvSpPr>
        <dsp:cNvPr id="0" name=""/>
        <dsp:cNvSpPr/>
      </dsp:nvSpPr>
      <dsp:spPr>
        <a:xfrm>
          <a:off x="4063984" y="0"/>
          <a:ext cx="1933835" cy="84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2016</a:t>
          </a:r>
          <a:r>
            <a:rPr lang="en-US" sz="1200" kern="1200" dirty="0"/>
            <a:t> – Citizens remodels STEP into new program</a:t>
          </a:r>
        </a:p>
      </dsp:txBody>
      <dsp:txXfrm>
        <a:off x="4063984" y="0"/>
        <a:ext cx="1933835" cy="846216"/>
      </dsp:txXfrm>
    </dsp:sp>
    <dsp:sp modelId="{76A0057D-60D6-4C85-8CB3-2636DEFBE086}">
      <dsp:nvSpPr>
        <dsp:cNvPr id="0" name=""/>
        <dsp:cNvSpPr/>
      </dsp:nvSpPr>
      <dsp:spPr>
        <a:xfrm>
          <a:off x="4925125" y="951993"/>
          <a:ext cx="211554" cy="211554"/>
        </a:xfrm>
        <a:prstGeom prst="ellipse">
          <a:avLst/>
        </a:prstGeom>
        <a:solidFill>
          <a:srgbClr val="51CF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FB60C-CE40-4579-BABD-6B69E15546E7}">
      <dsp:nvSpPr>
        <dsp:cNvPr id="0" name=""/>
        <dsp:cNvSpPr/>
      </dsp:nvSpPr>
      <dsp:spPr>
        <a:xfrm>
          <a:off x="0" y="1258290"/>
          <a:ext cx="8077200" cy="895732"/>
        </a:xfrm>
        <a:prstGeom prst="notchedRightArrow">
          <a:avLst/>
        </a:prstGeom>
        <a:solidFill>
          <a:schemeClr val="accent1">
            <a:lumMod val="20000"/>
            <a:lumOff val="80000"/>
          </a:schemeClr>
        </a:solidFill>
        <a:ln>
          <a:solidFill>
            <a:schemeClr val="bg1">
              <a:lumMod val="50000"/>
            </a:schemeClr>
          </a:solidFill>
        </a:ln>
        <a:effectLst/>
      </dsp:spPr>
      <dsp:style>
        <a:lnRef idx="0">
          <a:scrgbClr r="0" g="0" b="0"/>
        </a:lnRef>
        <a:fillRef idx="1">
          <a:scrgbClr r="0" g="0" b="0"/>
        </a:fillRef>
        <a:effectRef idx="0">
          <a:scrgbClr r="0" g="0" b="0"/>
        </a:effectRef>
        <a:fontRef idx="minor"/>
      </dsp:style>
    </dsp:sp>
    <dsp:sp modelId="{2D4C94DA-FF17-48DC-A0F9-A2BA47D8FDFB}">
      <dsp:nvSpPr>
        <dsp:cNvPr id="0" name=""/>
        <dsp:cNvSpPr/>
      </dsp:nvSpPr>
      <dsp:spPr>
        <a:xfrm>
          <a:off x="1996" y="0"/>
          <a:ext cx="1162477" cy="136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STEP Enrollment Agreement is signed and submitted to Citizens Energy Group</a:t>
          </a:r>
        </a:p>
      </dsp:txBody>
      <dsp:txXfrm>
        <a:off x="1996" y="0"/>
        <a:ext cx="1162477" cy="1364925"/>
      </dsp:txXfrm>
    </dsp:sp>
    <dsp:sp modelId="{122F13C6-850C-44F2-9192-AA01ECB5B719}">
      <dsp:nvSpPr>
        <dsp:cNvPr id="0" name=""/>
        <dsp:cNvSpPr/>
      </dsp:nvSpPr>
      <dsp:spPr>
        <a:xfrm>
          <a:off x="468069" y="1590990"/>
          <a:ext cx="230331" cy="230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9ED60-DD41-42D3-A979-0B2D5A00B04E}">
      <dsp:nvSpPr>
        <dsp:cNvPr id="0" name=""/>
        <dsp:cNvSpPr/>
      </dsp:nvSpPr>
      <dsp:spPr>
        <a:xfrm>
          <a:off x="1222598" y="2047387"/>
          <a:ext cx="1162477" cy="136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n-US" sz="1200" kern="1200" dirty="0"/>
        </a:p>
      </dsp:txBody>
      <dsp:txXfrm>
        <a:off x="1222598" y="2047387"/>
        <a:ext cx="1162477" cy="1364925"/>
      </dsp:txXfrm>
    </dsp:sp>
    <dsp:sp modelId="{3D9CD7F2-F5D8-4008-AD60-3C924520C33F}">
      <dsp:nvSpPr>
        <dsp:cNvPr id="0" name=""/>
        <dsp:cNvSpPr/>
      </dsp:nvSpPr>
      <dsp:spPr>
        <a:xfrm>
          <a:off x="1688671" y="1590990"/>
          <a:ext cx="230331" cy="230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A65526-9223-499D-BC33-26FFBC120119}">
      <dsp:nvSpPr>
        <dsp:cNvPr id="0" name=""/>
        <dsp:cNvSpPr/>
      </dsp:nvSpPr>
      <dsp:spPr>
        <a:xfrm>
          <a:off x="2443200" y="0"/>
          <a:ext cx="1162477" cy="136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Any needed plumbing or electrical modifications are completed by property owner</a:t>
          </a:r>
        </a:p>
      </dsp:txBody>
      <dsp:txXfrm>
        <a:off x="2443200" y="0"/>
        <a:ext cx="1162477" cy="1364925"/>
      </dsp:txXfrm>
    </dsp:sp>
    <dsp:sp modelId="{1650BE5E-0891-4C2B-8959-360FB4C46C2B}">
      <dsp:nvSpPr>
        <dsp:cNvPr id="0" name=""/>
        <dsp:cNvSpPr/>
      </dsp:nvSpPr>
      <dsp:spPr>
        <a:xfrm>
          <a:off x="2909273" y="1590990"/>
          <a:ext cx="230331" cy="230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6F960-5042-43F2-81C6-6C1333C3D853}">
      <dsp:nvSpPr>
        <dsp:cNvPr id="0" name=""/>
        <dsp:cNvSpPr/>
      </dsp:nvSpPr>
      <dsp:spPr>
        <a:xfrm>
          <a:off x="3663801" y="2047387"/>
          <a:ext cx="1162477" cy="136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Control Panel, lateral, and service box/valve pit are installed</a:t>
          </a:r>
        </a:p>
      </dsp:txBody>
      <dsp:txXfrm>
        <a:off x="3663801" y="2047387"/>
        <a:ext cx="1162477" cy="1364925"/>
      </dsp:txXfrm>
    </dsp:sp>
    <dsp:sp modelId="{DE9CB712-6CA7-4A93-8033-FD1D8B225C9A}">
      <dsp:nvSpPr>
        <dsp:cNvPr id="0" name=""/>
        <dsp:cNvSpPr/>
      </dsp:nvSpPr>
      <dsp:spPr>
        <a:xfrm>
          <a:off x="4129875" y="1590990"/>
          <a:ext cx="230331" cy="230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CC6F2-A76A-42A4-9D00-C830C1FE8D78}">
      <dsp:nvSpPr>
        <dsp:cNvPr id="0" name=""/>
        <dsp:cNvSpPr/>
      </dsp:nvSpPr>
      <dsp:spPr>
        <a:xfrm>
          <a:off x="4884403" y="0"/>
          <a:ext cx="1162477" cy="136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Grinder Pump is installed and septic tank is abandoned</a:t>
          </a:r>
        </a:p>
      </dsp:txBody>
      <dsp:txXfrm>
        <a:off x="4884403" y="0"/>
        <a:ext cx="1162477" cy="1364925"/>
      </dsp:txXfrm>
    </dsp:sp>
    <dsp:sp modelId="{A2E5676D-ACD3-4EFF-855D-D97262236DA6}">
      <dsp:nvSpPr>
        <dsp:cNvPr id="0" name=""/>
        <dsp:cNvSpPr/>
      </dsp:nvSpPr>
      <dsp:spPr>
        <a:xfrm>
          <a:off x="5350477" y="1590990"/>
          <a:ext cx="230331" cy="230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F9D81-AA16-4180-A1BF-D606179480B7}">
      <dsp:nvSpPr>
        <dsp:cNvPr id="0" name=""/>
        <dsp:cNvSpPr/>
      </dsp:nvSpPr>
      <dsp:spPr>
        <a:xfrm>
          <a:off x="6105005" y="2047387"/>
          <a:ext cx="1162477" cy="136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Property restoration occurs</a:t>
          </a:r>
        </a:p>
      </dsp:txBody>
      <dsp:txXfrm>
        <a:off x="6105005" y="2047387"/>
        <a:ext cx="1162477" cy="1364925"/>
      </dsp:txXfrm>
    </dsp:sp>
    <dsp:sp modelId="{D380E5FE-1340-47D7-8FED-53B8C41172D5}">
      <dsp:nvSpPr>
        <dsp:cNvPr id="0" name=""/>
        <dsp:cNvSpPr/>
      </dsp:nvSpPr>
      <dsp:spPr>
        <a:xfrm>
          <a:off x="6562577" y="1582489"/>
          <a:ext cx="247334" cy="2473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fld id="{8C2EF430-7EC1-4D54-A5BF-49A006CF3596}" type="datetimeFigureOut">
              <a:rPr lang="en-US" smtClean="0"/>
              <a:t>11/30/2022</a:t>
            </a:fld>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436369DD-BB39-4AF1-BD0A-782B66678128}" type="slidenum">
              <a:rPr lang="en-US" smtClean="0"/>
              <a:t>‹#›</a:t>
            </a:fld>
            <a:endParaRPr lang="en-US"/>
          </a:p>
        </p:txBody>
      </p:sp>
    </p:spTree>
    <p:extLst>
      <p:ext uri="{BB962C8B-B14F-4D97-AF65-F5344CB8AC3E}">
        <p14:creationId xmlns:p14="http://schemas.microsoft.com/office/powerpoint/2010/main" val="113109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9863" y="0"/>
            <a:ext cx="3044825" cy="465138"/>
          </a:xfrm>
          <a:prstGeom prst="rect">
            <a:avLst/>
          </a:prstGeom>
        </p:spPr>
        <p:txBody>
          <a:bodyPr vert="horz" lIns="91440" tIns="45720" rIns="91440" bIns="45720" rtlCol="0"/>
          <a:lstStyle>
            <a:lvl1pPr algn="r">
              <a:defRPr sz="1200"/>
            </a:lvl1pPr>
          </a:lstStyle>
          <a:p>
            <a:fld id="{BAD73F5F-3060-4046-80B4-AB14BC44CBAF}" type="datetimeFigureOut">
              <a:rPr lang="en-US" smtClean="0"/>
              <a:t>11/30/2022</a:t>
            </a:fld>
            <a:endParaRPr lang="en-US"/>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1440" tIns="45720" rIns="91440" bIns="45720" rtlCol="0" anchor="b"/>
          <a:lstStyle>
            <a:lvl1pPr algn="r">
              <a:defRPr sz="1200"/>
            </a:lvl1pPr>
          </a:lstStyle>
          <a:p>
            <a:fld id="{5B782BC9-F5A8-4627-8D65-CEF94F5D5F01}" type="slidenum">
              <a:rPr lang="en-US" smtClean="0"/>
              <a:t>‹#›</a:t>
            </a:fld>
            <a:endParaRPr lang="en-US"/>
          </a:p>
        </p:txBody>
      </p:sp>
    </p:spTree>
    <p:extLst>
      <p:ext uri="{BB962C8B-B14F-4D97-AF65-F5344CB8AC3E}">
        <p14:creationId xmlns:p14="http://schemas.microsoft.com/office/powerpoint/2010/main" val="54432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3</a:t>
            </a:fld>
            <a:endParaRPr lang="en-US"/>
          </a:p>
        </p:txBody>
      </p:sp>
    </p:spTree>
    <p:extLst>
      <p:ext uri="{BB962C8B-B14F-4D97-AF65-F5344CB8AC3E}">
        <p14:creationId xmlns:p14="http://schemas.microsoft.com/office/powerpoint/2010/main" val="348810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12</a:t>
            </a:fld>
            <a:endParaRPr lang="en-US"/>
          </a:p>
        </p:txBody>
      </p:sp>
    </p:spTree>
    <p:extLst>
      <p:ext uri="{BB962C8B-B14F-4D97-AF65-F5344CB8AC3E}">
        <p14:creationId xmlns:p14="http://schemas.microsoft.com/office/powerpoint/2010/main" val="36934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13</a:t>
            </a:fld>
            <a:endParaRPr lang="en-US"/>
          </a:p>
        </p:txBody>
      </p:sp>
    </p:spTree>
    <p:extLst>
      <p:ext uri="{BB962C8B-B14F-4D97-AF65-F5344CB8AC3E}">
        <p14:creationId xmlns:p14="http://schemas.microsoft.com/office/powerpoint/2010/main" val="2645956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14</a:t>
            </a:fld>
            <a:endParaRPr lang="en-US"/>
          </a:p>
        </p:txBody>
      </p:sp>
    </p:spTree>
    <p:extLst>
      <p:ext uri="{BB962C8B-B14F-4D97-AF65-F5344CB8AC3E}">
        <p14:creationId xmlns:p14="http://schemas.microsoft.com/office/powerpoint/2010/main" val="423580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15</a:t>
            </a:fld>
            <a:endParaRPr lang="en-US"/>
          </a:p>
        </p:txBody>
      </p:sp>
    </p:spTree>
    <p:extLst>
      <p:ext uri="{BB962C8B-B14F-4D97-AF65-F5344CB8AC3E}">
        <p14:creationId xmlns:p14="http://schemas.microsoft.com/office/powerpoint/2010/main" val="237921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16</a:t>
            </a:fld>
            <a:endParaRPr lang="en-US"/>
          </a:p>
        </p:txBody>
      </p:sp>
    </p:spTree>
    <p:extLst>
      <p:ext uri="{BB962C8B-B14F-4D97-AF65-F5344CB8AC3E}">
        <p14:creationId xmlns:p14="http://schemas.microsoft.com/office/powerpoint/2010/main" val="160700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17</a:t>
            </a:fld>
            <a:endParaRPr lang="en-US"/>
          </a:p>
        </p:txBody>
      </p:sp>
    </p:spTree>
    <p:extLst>
      <p:ext uri="{BB962C8B-B14F-4D97-AF65-F5344CB8AC3E}">
        <p14:creationId xmlns:p14="http://schemas.microsoft.com/office/powerpoint/2010/main" val="2653922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B782BC9-F5A8-4627-8D65-CEF94F5D5F01}" type="slidenum">
              <a:rPr lang="en-US" smtClean="0"/>
              <a:t>18</a:t>
            </a:fld>
            <a:endParaRPr lang="en-US"/>
          </a:p>
        </p:txBody>
      </p:sp>
    </p:spTree>
    <p:extLst>
      <p:ext uri="{BB962C8B-B14F-4D97-AF65-F5344CB8AC3E}">
        <p14:creationId xmlns:p14="http://schemas.microsoft.com/office/powerpoint/2010/main" val="2514368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19</a:t>
            </a:fld>
            <a:endParaRPr lang="en-US"/>
          </a:p>
        </p:txBody>
      </p:sp>
    </p:spTree>
    <p:extLst>
      <p:ext uri="{BB962C8B-B14F-4D97-AF65-F5344CB8AC3E}">
        <p14:creationId xmlns:p14="http://schemas.microsoft.com/office/powerpoint/2010/main" val="2192209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20</a:t>
            </a:fld>
            <a:endParaRPr lang="en-US"/>
          </a:p>
        </p:txBody>
      </p:sp>
    </p:spTree>
    <p:extLst>
      <p:ext uri="{BB962C8B-B14F-4D97-AF65-F5344CB8AC3E}">
        <p14:creationId xmlns:p14="http://schemas.microsoft.com/office/powerpoint/2010/main" val="1179137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21</a:t>
            </a:fld>
            <a:endParaRPr lang="en-US"/>
          </a:p>
        </p:txBody>
      </p:sp>
    </p:spTree>
    <p:extLst>
      <p:ext uri="{BB962C8B-B14F-4D97-AF65-F5344CB8AC3E}">
        <p14:creationId xmlns:p14="http://schemas.microsoft.com/office/powerpoint/2010/main" val="286588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4</a:t>
            </a:fld>
            <a:endParaRPr lang="en-US"/>
          </a:p>
        </p:txBody>
      </p:sp>
    </p:spTree>
    <p:extLst>
      <p:ext uri="{BB962C8B-B14F-4D97-AF65-F5344CB8AC3E}">
        <p14:creationId xmlns:p14="http://schemas.microsoft.com/office/powerpoint/2010/main" val="3569069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22</a:t>
            </a:fld>
            <a:endParaRPr lang="en-US"/>
          </a:p>
        </p:txBody>
      </p:sp>
    </p:spTree>
    <p:extLst>
      <p:ext uri="{BB962C8B-B14F-4D97-AF65-F5344CB8AC3E}">
        <p14:creationId xmlns:p14="http://schemas.microsoft.com/office/powerpoint/2010/main" val="1982186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23</a:t>
            </a:fld>
            <a:endParaRPr lang="en-US"/>
          </a:p>
        </p:txBody>
      </p:sp>
    </p:spTree>
    <p:extLst>
      <p:ext uri="{BB962C8B-B14F-4D97-AF65-F5344CB8AC3E}">
        <p14:creationId xmlns:p14="http://schemas.microsoft.com/office/powerpoint/2010/main" val="427334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24</a:t>
            </a:fld>
            <a:endParaRPr lang="en-US"/>
          </a:p>
        </p:txBody>
      </p:sp>
    </p:spTree>
    <p:extLst>
      <p:ext uri="{BB962C8B-B14F-4D97-AF65-F5344CB8AC3E}">
        <p14:creationId xmlns:p14="http://schemas.microsoft.com/office/powerpoint/2010/main" val="824992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25</a:t>
            </a:fld>
            <a:endParaRPr lang="en-US"/>
          </a:p>
        </p:txBody>
      </p:sp>
    </p:spTree>
    <p:extLst>
      <p:ext uri="{BB962C8B-B14F-4D97-AF65-F5344CB8AC3E}">
        <p14:creationId xmlns:p14="http://schemas.microsoft.com/office/powerpoint/2010/main" val="3715022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26</a:t>
            </a:fld>
            <a:endParaRPr lang="en-US"/>
          </a:p>
        </p:txBody>
      </p:sp>
    </p:spTree>
    <p:extLst>
      <p:ext uri="{BB962C8B-B14F-4D97-AF65-F5344CB8AC3E}">
        <p14:creationId xmlns:p14="http://schemas.microsoft.com/office/powerpoint/2010/main" val="2950729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27</a:t>
            </a:fld>
            <a:endParaRPr lang="en-US"/>
          </a:p>
        </p:txBody>
      </p:sp>
    </p:spTree>
    <p:extLst>
      <p:ext uri="{BB962C8B-B14F-4D97-AF65-F5344CB8AC3E}">
        <p14:creationId xmlns:p14="http://schemas.microsoft.com/office/powerpoint/2010/main" val="317399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5</a:t>
            </a:fld>
            <a:endParaRPr lang="en-US"/>
          </a:p>
        </p:txBody>
      </p:sp>
    </p:spTree>
    <p:extLst>
      <p:ext uri="{BB962C8B-B14F-4D97-AF65-F5344CB8AC3E}">
        <p14:creationId xmlns:p14="http://schemas.microsoft.com/office/powerpoint/2010/main" val="233079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6</a:t>
            </a:fld>
            <a:endParaRPr lang="en-US"/>
          </a:p>
        </p:txBody>
      </p:sp>
    </p:spTree>
    <p:extLst>
      <p:ext uri="{BB962C8B-B14F-4D97-AF65-F5344CB8AC3E}">
        <p14:creationId xmlns:p14="http://schemas.microsoft.com/office/powerpoint/2010/main" val="3158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7</a:t>
            </a:fld>
            <a:endParaRPr lang="en-US"/>
          </a:p>
        </p:txBody>
      </p:sp>
    </p:spTree>
    <p:extLst>
      <p:ext uri="{BB962C8B-B14F-4D97-AF65-F5344CB8AC3E}">
        <p14:creationId xmlns:p14="http://schemas.microsoft.com/office/powerpoint/2010/main" val="36583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8</a:t>
            </a:fld>
            <a:endParaRPr lang="en-US"/>
          </a:p>
        </p:txBody>
      </p:sp>
    </p:spTree>
    <p:extLst>
      <p:ext uri="{BB962C8B-B14F-4D97-AF65-F5344CB8AC3E}">
        <p14:creationId xmlns:p14="http://schemas.microsoft.com/office/powerpoint/2010/main" val="176251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9</a:t>
            </a:fld>
            <a:endParaRPr lang="en-US"/>
          </a:p>
        </p:txBody>
      </p:sp>
    </p:spTree>
    <p:extLst>
      <p:ext uri="{BB962C8B-B14F-4D97-AF65-F5344CB8AC3E}">
        <p14:creationId xmlns:p14="http://schemas.microsoft.com/office/powerpoint/2010/main" val="288299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10</a:t>
            </a:fld>
            <a:endParaRPr lang="en-US"/>
          </a:p>
        </p:txBody>
      </p:sp>
    </p:spTree>
    <p:extLst>
      <p:ext uri="{BB962C8B-B14F-4D97-AF65-F5344CB8AC3E}">
        <p14:creationId xmlns:p14="http://schemas.microsoft.com/office/powerpoint/2010/main" val="256278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82BC9-F5A8-4627-8D65-CEF94F5D5F01}" type="slidenum">
              <a:rPr lang="en-US" smtClean="0"/>
              <a:t>11</a:t>
            </a:fld>
            <a:endParaRPr lang="en-US"/>
          </a:p>
        </p:txBody>
      </p:sp>
    </p:spTree>
    <p:extLst>
      <p:ext uri="{BB962C8B-B14F-4D97-AF65-F5344CB8AC3E}">
        <p14:creationId xmlns:p14="http://schemas.microsoft.com/office/powerpoint/2010/main" val="36257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34A4EB2-2C75-4272-A597-77C8A5EB7AB8}" type="datetimeFigureOut">
              <a:rPr lang="en-US" smtClean="0"/>
              <a:pPr>
                <a:defRPr/>
              </a:pPr>
              <a:t>11/30/2022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83C950-3551-4BFD-8C96-F2B5F46EE8F4}" type="slidenum">
              <a:rPr lang="en-US" smtClean="0"/>
              <a:pPr>
                <a:defRPr/>
              </a:pPr>
              <a:t>‹#›</a:t>
            </a:fld>
            <a:endParaRPr lang="en-US"/>
          </a:p>
        </p:txBody>
      </p:sp>
    </p:spTree>
    <p:extLst>
      <p:ext uri="{BB962C8B-B14F-4D97-AF65-F5344CB8AC3E}">
        <p14:creationId xmlns:p14="http://schemas.microsoft.com/office/powerpoint/2010/main" val="71154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EB0A58F-664A-4FFB-AE81-EBAADC111A7D}" type="datetimeFigureOut">
              <a:rPr lang="en-US" smtClean="0"/>
              <a:pPr>
                <a:defRPr/>
              </a:pPr>
              <a:t>11/30/2022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EEB143-F362-4E5B-B8B6-DE2EBE043103}" type="slidenum">
              <a:rPr lang="en-US" smtClean="0"/>
              <a:pPr>
                <a:defRPr/>
              </a:pPr>
              <a:t>‹#›</a:t>
            </a:fld>
            <a:endParaRPr lang="en-US"/>
          </a:p>
        </p:txBody>
      </p:sp>
    </p:spTree>
    <p:extLst>
      <p:ext uri="{BB962C8B-B14F-4D97-AF65-F5344CB8AC3E}">
        <p14:creationId xmlns:p14="http://schemas.microsoft.com/office/powerpoint/2010/main" val="233586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7C8FF51-B2F9-4EC5-AB76-6451C788E993}" type="datetimeFigureOut">
              <a:rPr lang="en-US" smtClean="0"/>
              <a:pPr>
                <a:defRPr/>
              </a:pPr>
              <a:t>11/30/2022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BD82F6-AE34-45A9-B0EB-ED75CA1B3309}" type="slidenum">
              <a:rPr lang="en-US" smtClean="0"/>
              <a:pPr>
                <a:defRPr/>
              </a:pPr>
              <a:t>‹#›</a:t>
            </a:fld>
            <a:endParaRPr lang="en-US"/>
          </a:p>
        </p:txBody>
      </p:sp>
    </p:spTree>
    <p:extLst>
      <p:ext uri="{BB962C8B-B14F-4D97-AF65-F5344CB8AC3E}">
        <p14:creationId xmlns:p14="http://schemas.microsoft.com/office/powerpoint/2010/main" val="549138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00114" y="457200"/>
            <a:ext cx="7488237" cy="366713"/>
          </a:xfrm>
        </p:spPr>
        <p:txBody>
          <a:bodyPr/>
          <a:lstStyle/>
          <a:p>
            <a:r>
              <a:rPr lang="en-US"/>
              <a:t>Click to edit Master title style</a:t>
            </a:r>
          </a:p>
        </p:txBody>
      </p:sp>
      <p:sp>
        <p:nvSpPr>
          <p:cNvPr id="3" name="Content Placeholder 2"/>
          <p:cNvSpPr>
            <a:spLocks noGrp="1"/>
          </p:cNvSpPr>
          <p:nvPr>
            <p:ph sz="quarter" idx="1"/>
          </p:nvPr>
        </p:nvSpPr>
        <p:spPr>
          <a:xfrm>
            <a:off x="236539" y="1325166"/>
            <a:ext cx="4257675" cy="1160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325166"/>
            <a:ext cx="4259262" cy="1160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36539" y="2600325"/>
            <a:ext cx="4257675"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2600325"/>
            <a:ext cx="4259262" cy="116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 - </a:t>
            </a:r>
            <a:fld id="{14A2E06F-4ABF-4A81-9AF2-1E3FF6BC7D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20313C-F205-487C-9876-2E6148DFD0BF}" type="datetimeFigureOut">
              <a:rPr lang="en-US" smtClean="0"/>
              <a:t>11/30/2022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983042-1FB1-4CA0-85DA-E39E8F2B0344}" type="slidenum">
              <a:rPr lang="en-US" smtClean="0"/>
              <a:pPr>
                <a:defRPr/>
              </a:pPr>
              <a:t>‹#›</a:t>
            </a:fld>
            <a:endParaRPr lang="en-US"/>
          </a:p>
        </p:txBody>
      </p:sp>
    </p:spTree>
    <p:extLst>
      <p:ext uri="{BB962C8B-B14F-4D97-AF65-F5344CB8AC3E}">
        <p14:creationId xmlns:p14="http://schemas.microsoft.com/office/powerpoint/2010/main" val="381732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44951C7-3216-48B4-BB33-2E09184829A9}" type="datetimeFigureOut">
              <a:rPr lang="en-US" smtClean="0"/>
              <a:pPr>
                <a:defRPr/>
              </a:pPr>
              <a:t>11/30/2022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1488F6-A5A3-4D3B-AE88-2E80DC5D3ED2}" type="slidenum">
              <a:rPr lang="en-US" smtClean="0"/>
              <a:pPr>
                <a:defRPr/>
              </a:pPr>
              <a:t>‹#›</a:t>
            </a:fld>
            <a:endParaRPr lang="en-US"/>
          </a:p>
        </p:txBody>
      </p:sp>
    </p:spTree>
    <p:extLst>
      <p:ext uri="{BB962C8B-B14F-4D97-AF65-F5344CB8AC3E}">
        <p14:creationId xmlns:p14="http://schemas.microsoft.com/office/powerpoint/2010/main" val="241055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64549FF-4E09-4255-A803-00AFA6028508}" type="datetimeFigureOut">
              <a:rPr lang="en-US" smtClean="0"/>
              <a:pPr>
                <a:defRPr/>
              </a:pPr>
              <a:t>11/30/2022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E008876-CF3A-483B-A153-5E7EBA1B7F50}" type="slidenum">
              <a:rPr lang="en-US" smtClean="0"/>
              <a:pPr>
                <a:defRPr/>
              </a:pPr>
              <a:t>‹#›</a:t>
            </a:fld>
            <a:endParaRPr lang="en-US"/>
          </a:p>
        </p:txBody>
      </p:sp>
    </p:spTree>
    <p:extLst>
      <p:ext uri="{BB962C8B-B14F-4D97-AF65-F5344CB8AC3E}">
        <p14:creationId xmlns:p14="http://schemas.microsoft.com/office/powerpoint/2010/main" val="179803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56F1323-B9A2-4160-81B2-781692940EB1}" type="datetimeFigureOut">
              <a:rPr lang="en-US" smtClean="0"/>
              <a:pPr>
                <a:defRPr/>
              </a:pPr>
              <a:t>11/30/2022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D21E507-C1DF-4253-B768-99F5F2EB0A2C}" type="slidenum">
              <a:rPr lang="en-US" smtClean="0"/>
              <a:pPr>
                <a:defRPr/>
              </a:pPr>
              <a:t>‹#›</a:t>
            </a:fld>
            <a:endParaRPr lang="en-US"/>
          </a:p>
        </p:txBody>
      </p:sp>
    </p:spTree>
    <p:extLst>
      <p:ext uri="{BB962C8B-B14F-4D97-AF65-F5344CB8AC3E}">
        <p14:creationId xmlns:p14="http://schemas.microsoft.com/office/powerpoint/2010/main" val="247044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00944E12-C558-439E-8B83-210CA9FB78A2}" type="datetimeFigureOut">
              <a:rPr lang="en-US" smtClean="0"/>
              <a:pPr>
                <a:defRPr/>
              </a:pPr>
              <a:t>11/30/2022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17A4474-2499-4CEF-9E53-341B44A2C397}" type="slidenum">
              <a:rPr lang="en-US" smtClean="0"/>
              <a:pPr>
                <a:defRPr/>
              </a:pPr>
              <a:t>‹#›</a:t>
            </a:fld>
            <a:endParaRPr lang="en-US"/>
          </a:p>
        </p:txBody>
      </p:sp>
    </p:spTree>
    <p:extLst>
      <p:ext uri="{BB962C8B-B14F-4D97-AF65-F5344CB8AC3E}">
        <p14:creationId xmlns:p14="http://schemas.microsoft.com/office/powerpoint/2010/main" val="354286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5C2A269-19C5-419F-A3CB-F809C1B5573A}" type="datetimeFigureOut">
              <a:rPr lang="en-US" smtClean="0"/>
              <a:pPr>
                <a:defRPr/>
              </a:pPr>
              <a:t>11/30/2022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8BBD8FA-4564-4A85-AB8C-372A6612025A}" type="slidenum">
              <a:rPr lang="en-US" smtClean="0"/>
              <a:pPr>
                <a:defRPr/>
              </a:pPr>
              <a:t>‹#›</a:t>
            </a:fld>
            <a:endParaRPr lang="en-US"/>
          </a:p>
        </p:txBody>
      </p:sp>
    </p:spTree>
    <p:extLst>
      <p:ext uri="{BB962C8B-B14F-4D97-AF65-F5344CB8AC3E}">
        <p14:creationId xmlns:p14="http://schemas.microsoft.com/office/powerpoint/2010/main" val="236754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C9152AA-93D7-47DE-BD36-BE4E6F3A528A}" type="datetimeFigureOut">
              <a:rPr lang="en-US" smtClean="0"/>
              <a:pPr>
                <a:defRPr/>
              </a:pPr>
              <a:t>11/30/2022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E57286-CD7A-492D-A426-CE515A9F1FBA}" type="slidenum">
              <a:rPr lang="en-US" smtClean="0"/>
              <a:pPr>
                <a:defRPr/>
              </a:pPr>
              <a:t>‹#›</a:t>
            </a:fld>
            <a:endParaRPr lang="en-US"/>
          </a:p>
        </p:txBody>
      </p:sp>
    </p:spTree>
    <p:extLst>
      <p:ext uri="{BB962C8B-B14F-4D97-AF65-F5344CB8AC3E}">
        <p14:creationId xmlns:p14="http://schemas.microsoft.com/office/powerpoint/2010/main" val="303883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83F829C-9792-4E46-B238-2CACF913E073}" type="datetimeFigureOut">
              <a:rPr lang="en-US" smtClean="0"/>
              <a:pPr>
                <a:defRPr/>
              </a:pPr>
              <a:t>11/30/2022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7CFEAF-8F23-4A72-B429-8F4980DD2C76}" type="slidenum">
              <a:rPr lang="en-US" smtClean="0"/>
              <a:pPr>
                <a:defRPr/>
              </a:pPr>
              <a:t>‹#›</a:t>
            </a:fld>
            <a:endParaRPr lang="en-US"/>
          </a:p>
        </p:txBody>
      </p:sp>
    </p:spTree>
    <p:extLst>
      <p:ext uri="{BB962C8B-B14F-4D97-AF65-F5344CB8AC3E}">
        <p14:creationId xmlns:p14="http://schemas.microsoft.com/office/powerpoint/2010/main" val="21474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47A44FF-A386-4115-884C-56DBB598672A}" type="datetimeFigureOut">
              <a:rPr lang="en-US" smtClean="0"/>
              <a:pPr>
                <a:defRPr/>
              </a:pPr>
              <a:t>11/30/2022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698273-D55C-4E6B-9EB2-1AF747CBA127}" type="slidenum">
              <a:rPr lang="en-US" smtClean="0"/>
              <a:pPr>
                <a:defRPr/>
              </a:pPr>
              <a:t>‹#›</a:t>
            </a:fld>
            <a:endParaRPr lang="en-US"/>
          </a:p>
        </p:txBody>
      </p:sp>
    </p:spTree>
    <p:extLst>
      <p:ext uri="{BB962C8B-B14F-4D97-AF65-F5344CB8AC3E}">
        <p14:creationId xmlns:p14="http://schemas.microsoft.com/office/powerpoint/2010/main" val="175229904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itizensenergygroup.com/Documents/Standards/SanitaryStandardsManual.pdf"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eone.com/images/files/grinder-pump-owners-guide.pdf" TargetMode="External"/><Relationship Id="rId4" Type="http://schemas.openxmlformats.org/officeDocument/2006/relationships/hyperlink" Target="https://www.citizensenergygroup.com/Our-Company/Our-Projects/Septic-Tank-Elimination-Program/Basic-STEP-Fact-Sheet-03-10-2020-Page-View.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itizensenergygroup.com/Documents/Standards/SanitaryStandardsManua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itizensenergygroup.com/My-Home/Rates-Regulatory-Noti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175_CC14B7FD.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79_BBEC2BC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nam11.safelinks.protection.outlook.com/?url=https%3A%2F%2Fwww.citizensenergygroup.com%2FFleming-Murry&amp;data=05%7C01%7Cllanger%40citizensenergygroup.com%7C07f9f565a31f430624b408dad24bfa87%7C080215b2dc064ce18dfe65203446a736%7C0%7C0%7C638053521014158945%7CUnknown%7CTWFpbGZsb3d8eyJWIjoiMC4wLjAwMDAiLCJQIjoiV2luMzIiLCJBTiI6Ik1haWwiLCJXVCI6Mn0%3D%7C3000%7C%7C%7C&amp;sdata=XjItVtLZHs9bmdRRQ1OSs6a4ncRy7D9ln1j5UddL%2BLI%3D&amp;reserved=0" TargetMode="External"/><Relationship Id="rId5" Type="http://schemas.openxmlformats.org/officeDocument/2006/relationships/image" Target="../media/image4.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citizensenergygroup.com/My-Home/Utility-Services/Wastewater/Long-Term-Control-Pl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572947"/>
            <a:ext cx="4572000" cy="929045"/>
          </a:xfrm>
          <a:prstGeom prst="rect">
            <a:avLst/>
          </a:prstGeom>
        </p:spPr>
      </p:pic>
      <p:sp>
        <p:nvSpPr>
          <p:cNvPr id="2" name="Title 1"/>
          <p:cNvSpPr>
            <a:spLocks noGrp="1"/>
          </p:cNvSpPr>
          <p:nvPr>
            <p:ph type="ctrTitle"/>
          </p:nvPr>
        </p:nvSpPr>
        <p:spPr>
          <a:xfrm>
            <a:off x="342900" y="2392559"/>
            <a:ext cx="8458200" cy="1102519"/>
          </a:xfrm>
        </p:spPr>
        <p:txBody>
          <a:bodyPr>
            <a:normAutofit/>
          </a:bodyPr>
          <a:lstStyle/>
          <a:p>
            <a:r>
              <a:rPr lang="en-US" dirty="0"/>
              <a:t>Fleming Street/Murry Street</a:t>
            </a:r>
          </a:p>
        </p:txBody>
      </p:sp>
      <p:sp>
        <p:nvSpPr>
          <p:cNvPr id="3" name="Subtitle 2"/>
          <p:cNvSpPr>
            <a:spLocks noGrp="1"/>
          </p:cNvSpPr>
          <p:nvPr>
            <p:ph type="subTitle" idx="1"/>
          </p:nvPr>
        </p:nvSpPr>
        <p:spPr>
          <a:xfrm>
            <a:off x="1371600" y="3535290"/>
            <a:ext cx="6400800" cy="1314450"/>
          </a:xfrm>
        </p:spPr>
        <p:txBody>
          <a:bodyPr>
            <a:normAutofit fontScale="85000" lnSpcReduction="20000"/>
          </a:bodyPr>
          <a:lstStyle/>
          <a:p>
            <a:r>
              <a:rPr lang="en-US" dirty="0">
                <a:solidFill>
                  <a:schemeClr val="tx1"/>
                </a:solidFill>
              </a:rPr>
              <a:t>Septic Tank Elimination Program (STEP)</a:t>
            </a:r>
          </a:p>
          <a:p>
            <a:r>
              <a:rPr lang="en-US" dirty="0">
                <a:solidFill>
                  <a:schemeClr val="tx1"/>
                </a:solidFill>
              </a:rPr>
              <a:t>Project Public Information</a:t>
            </a:r>
          </a:p>
          <a:p>
            <a:r>
              <a:rPr lang="en-US" dirty="0">
                <a:solidFill>
                  <a:schemeClr val="tx1"/>
                </a:solidFill>
              </a:rPr>
              <a:t>2023</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61950"/>
            <a:ext cx="4572000" cy="1241549"/>
          </a:xfrm>
          <a:prstGeom prst="rect">
            <a:avLst/>
          </a:prstGeom>
        </p:spPr>
      </p:pic>
      <p:sp>
        <p:nvSpPr>
          <p:cNvPr id="8" name="Rectangle 7"/>
          <p:cNvSpPr/>
          <p:nvPr/>
        </p:nvSpPr>
        <p:spPr>
          <a:xfrm>
            <a:off x="7467600" y="4324350"/>
            <a:ext cx="1600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451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STEP</a:t>
            </a:r>
          </a:p>
        </p:txBody>
      </p:sp>
      <p:sp>
        <p:nvSpPr>
          <p:cNvPr id="3" name="Content Placeholder 2"/>
          <p:cNvSpPr>
            <a:spLocks noGrp="1"/>
          </p:cNvSpPr>
          <p:nvPr>
            <p:ph idx="1"/>
          </p:nvPr>
        </p:nvSpPr>
        <p:spPr>
          <a:xfrm>
            <a:off x="327194" y="1016668"/>
            <a:ext cx="5875197" cy="3733800"/>
          </a:xfrm>
        </p:spPr>
        <p:txBody>
          <a:bodyPr>
            <a:normAutofit fontScale="40000" lnSpcReduction="20000"/>
          </a:bodyPr>
          <a:lstStyle/>
          <a:p>
            <a:r>
              <a:rPr lang="en-US" sz="5900" dirty="0"/>
              <a:t>STEP Today (2016-Today)</a:t>
            </a:r>
          </a:p>
          <a:p>
            <a:pPr lvl="1"/>
            <a:r>
              <a:rPr lang="en-US" sz="5000" dirty="0"/>
              <a:t>Format currently used</a:t>
            </a:r>
          </a:p>
          <a:p>
            <a:pPr lvl="1"/>
            <a:r>
              <a:rPr lang="en-US" sz="5100" dirty="0"/>
              <a:t>Low Pressure Sewers are installed</a:t>
            </a:r>
          </a:p>
          <a:p>
            <a:pPr lvl="2"/>
            <a:r>
              <a:rPr lang="en-US" sz="4400" dirty="0"/>
              <a:t>Horizontal directional drill installation, minimally intrusive, cost effective</a:t>
            </a:r>
          </a:p>
          <a:p>
            <a:pPr lvl="1"/>
            <a:r>
              <a:rPr lang="en-US" sz="5100" dirty="0"/>
              <a:t>Citizens connects each property owner who enrolls in project by deadline (optional)</a:t>
            </a:r>
          </a:p>
          <a:p>
            <a:pPr lvl="2"/>
            <a:r>
              <a:rPr lang="en-US" sz="4500" dirty="0"/>
              <a:t>Installs all components of a low-pressure system in the public right-of-way, perform all work on property and connect to the sewer system, abandon septic tank, and restore yard</a:t>
            </a:r>
          </a:p>
          <a:p>
            <a:pPr lvl="1"/>
            <a:r>
              <a:rPr lang="en-US" sz="5000" dirty="0"/>
              <a:t>Total property owner cost: </a:t>
            </a:r>
            <a:r>
              <a:rPr lang="en-US" sz="5000" b="1" dirty="0"/>
              <a:t>$2,739</a:t>
            </a:r>
          </a:p>
          <a:p>
            <a:pPr lvl="2"/>
            <a:r>
              <a:rPr lang="en-US" sz="4000" dirty="0"/>
              <a:t>Plus any applicable plumbing or electrical modifications</a:t>
            </a:r>
          </a:p>
          <a:p>
            <a:pPr lvl="2"/>
            <a:endParaRPr lang="en-US" sz="4000" dirty="0"/>
          </a:p>
          <a:p>
            <a:pPr lvl="2"/>
            <a:endParaRPr lang="en-US" sz="42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0696" y="2651235"/>
            <a:ext cx="2660904" cy="1440886"/>
          </a:xfrm>
          <a:prstGeom prst="rect">
            <a:avLst/>
          </a:prstGeom>
          <a:ln>
            <a:solidFill>
              <a:srgbClr val="066AAB"/>
            </a:solidFill>
          </a:ln>
          <a:effectLst>
            <a:outerShdw blurRad="292100" dist="139700" dir="2700000" algn="tl" rotWithShape="0">
              <a:srgbClr val="333333">
                <a:alpha val="65000"/>
              </a:srgbClr>
            </a:outerShdw>
          </a:effectLst>
        </p:spPr>
      </p:pic>
      <p:pic>
        <p:nvPicPr>
          <p:cNvPr id="9" name="Picture 2" descr="Image result for septic tank elimination program"/>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330696" y="1047750"/>
            <a:ext cx="2660904" cy="1439879"/>
          </a:xfrm>
          <a:prstGeom prst="rect">
            <a:avLst/>
          </a:prstGeom>
          <a:ln>
            <a:solidFill>
              <a:srgbClr val="066AAB"/>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9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B1A2B9-9D11-46E6-AC91-C21D1D6DE952}"/>
              </a:ext>
            </a:extLst>
          </p:cNvPr>
          <p:cNvPicPr>
            <a:picLocks noChangeAspect="1"/>
          </p:cNvPicPr>
          <p:nvPr/>
        </p:nvPicPr>
        <p:blipFill>
          <a:blip r:embed="rId3"/>
          <a:stretch>
            <a:fillRect/>
          </a:stretch>
        </p:blipFill>
        <p:spPr>
          <a:xfrm>
            <a:off x="3429000" y="1836539"/>
            <a:ext cx="5715000" cy="2787977"/>
          </a:xfrm>
          <a:prstGeom prst="rect">
            <a:avLst/>
          </a:prstGeom>
        </p:spPr>
      </p:pic>
      <p:sp>
        <p:nvSpPr>
          <p:cNvPr id="2" name="Title 1"/>
          <p:cNvSpPr>
            <a:spLocks noGrp="1"/>
          </p:cNvSpPr>
          <p:nvPr>
            <p:ph type="title"/>
          </p:nvPr>
        </p:nvSpPr>
        <p:spPr/>
        <p:txBody>
          <a:bodyPr/>
          <a:lstStyle/>
          <a:p>
            <a:r>
              <a:rPr lang="en-US" dirty="0"/>
              <a:t>What is a Low-Pressure Sewer?</a:t>
            </a:r>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
        <p:nvSpPr>
          <p:cNvPr id="9" name="Content Placeholder 2">
            <a:extLst>
              <a:ext uri="{FF2B5EF4-FFF2-40B4-BE49-F238E27FC236}">
                <a16:creationId xmlns:a16="http://schemas.microsoft.com/office/drawing/2014/main" id="{B064942D-515D-472C-8BC7-DC9B41A41503}"/>
              </a:ext>
            </a:extLst>
          </p:cNvPr>
          <p:cNvSpPr txBox="1">
            <a:spLocks/>
          </p:cNvSpPr>
          <p:nvPr/>
        </p:nvSpPr>
        <p:spPr>
          <a:xfrm>
            <a:off x="457200" y="1200150"/>
            <a:ext cx="8153400" cy="3374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000" dirty="0"/>
              <a:t>Sewer that uses a pump at each connection to force wastewater through small diameter pipes</a:t>
            </a:r>
          </a:p>
          <a:p>
            <a:pPr fontAlgn="auto">
              <a:spcAft>
                <a:spcPts val="0"/>
              </a:spcAft>
            </a:pPr>
            <a:r>
              <a:rPr lang="en-US" sz="2000" dirty="0"/>
              <a:t>Three major components:</a:t>
            </a:r>
          </a:p>
          <a:p>
            <a:pPr lvl="1" fontAlgn="auto">
              <a:spcAft>
                <a:spcPts val="0"/>
              </a:spcAft>
            </a:pPr>
            <a:r>
              <a:rPr lang="en-US" sz="1800" dirty="0"/>
              <a:t>Grinder Pump</a:t>
            </a:r>
          </a:p>
          <a:p>
            <a:pPr lvl="1" fontAlgn="auto">
              <a:spcAft>
                <a:spcPts val="0"/>
              </a:spcAft>
            </a:pPr>
            <a:r>
              <a:rPr lang="en-US" sz="1800" dirty="0"/>
              <a:t>Control Panel</a:t>
            </a:r>
          </a:p>
          <a:p>
            <a:pPr lvl="1" fontAlgn="auto">
              <a:spcAft>
                <a:spcPts val="0"/>
              </a:spcAft>
            </a:pPr>
            <a:r>
              <a:rPr lang="en-US" sz="1800" dirty="0"/>
              <a:t>Service Box/Valve Pit</a:t>
            </a:r>
          </a:p>
          <a:p>
            <a:pPr lvl="1" fontAlgn="auto">
              <a:spcAft>
                <a:spcPts val="0"/>
              </a:spcAft>
            </a:pPr>
            <a:endParaRPr lang="en-US" sz="1800" dirty="0"/>
          </a:p>
        </p:txBody>
      </p:sp>
    </p:spTree>
    <p:extLst>
      <p:ext uri="{BB962C8B-B14F-4D97-AF65-F5344CB8AC3E}">
        <p14:creationId xmlns:p14="http://schemas.microsoft.com/office/powerpoint/2010/main" val="145876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rinder Pump System for Homes :: Model DH071 - Environment One">
            <a:extLst>
              <a:ext uri="{FF2B5EF4-FFF2-40B4-BE49-F238E27FC236}">
                <a16:creationId xmlns:a16="http://schemas.microsoft.com/office/drawing/2014/main" id="{69D2EED7-73E7-4A61-989C-154B3EF77B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79" r="1851"/>
          <a:stretch/>
        </p:blipFill>
        <p:spPr bwMode="auto">
          <a:xfrm>
            <a:off x="-76199" y="797174"/>
            <a:ext cx="3429000" cy="33774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Grinder Pump</a:t>
            </a:r>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
        <p:nvSpPr>
          <p:cNvPr id="7" name="Content Placeholder 6">
            <a:extLst>
              <a:ext uri="{FF2B5EF4-FFF2-40B4-BE49-F238E27FC236}">
                <a16:creationId xmlns:a16="http://schemas.microsoft.com/office/drawing/2014/main" id="{447B82C8-93D7-4049-A737-5CAC5279A6B4}"/>
              </a:ext>
            </a:extLst>
          </p:cNvPr>
          <p:cNvSpPr>
            <a:spLocks noGrp="1"/>
          </p:cNvSpPr>
          <p:nvPr>
            <p:ph idx="1"/>
          </p:nvPr>
        </p:nvSpPr>
        <p:spPr>
          <a:xfrm>
            <a:off x="2003767" y="1063228"/>
            <a:ext cx="7140233" cy="3737372"/>
          </a:xfrm>
        </p:spPr>
        <p:txBody>
          <a:bodyPr>
            <a:normAutofit fontScale="92500" lnSpcReduction="10000"/>
          </a:bodyPr>
          <a:lstStyle/>
          <a:p>
            <a:r>
              <a:rPr lang="en-US" sz="2200" dirty="0"/>
              <a:t>Pump provides the pressure needed for the low-pressure sewer to function</a:t>
            </a:r>
          </a:p>
          <a:p>
            <a:r>
              <a:rPr lang="en-US" sz="2200" dirty="0"/>
              <a:t>Pump is housed inside a large basin with 70 gallons of storage capacity</a:t>
            </a:r>
          </a:p>
          <a:p>
            <a:pPr lvl="1"/>
            <a:r>
              <a:rPr lang="en-US" sz="2100" dirty="0"/>
              <a:t>E/One grinder pumps will be used</a:t>
            </a:r>
          </a:p>
          <a:p>
            <a:pPr lvl="1"/>
            <a:r>
              <a:rPr lang="en-US" sz="2100" dirty="0"/>
              <a:t>Pump is similar to an industrial garbage disposal in that you should not flush or put anything down the drain that you would not normally put down a garbage disposal</a:t>
            </a:r>
          </a:p>
          <a:p>
            <a:r>
              <a:rPr lang="en-US" sz="2200" dirty="0"/>
              <a:t>Pump is controlled by the Control Panel</a:t>
            </a:r>
          </a:p>
          <a:p>
            <a:r>
              <a:rPr lang="en-US" sz="2200" dirty="0"/>
              <a:t>Sump pumps cannot be connected, per Section 201.03 of the </a:t>
            </a:r>
            <a:r>
              <a:rPr lang="en-US" sz="2200" dirty="0">
                <a:hlinkClick r:id="rId5"/>
              </a:rPr>
              <a:t>Sanitary Sewer Standards</a:t>
            </a:r>
            <a:r>
              <a:rPr lang="en-US" sz="2200" dirty="0"/>
              <a:t>, and must be separated by property owner prior to grinder pump installation</a:t>
            </a:r>
          </a:p>
          <a:p>
            <a:endParaRPr lang="en-US" dirty="0"/>
          </a:p>
        </p:txBody>
      </p:sp>
      <p:sp>
        <p:nvSpPr>
          <p:cNvPr id="8" name="TextBox 7">
            <a:extLst>
              <a:ext uri="{FF2B5EF4-FFF2-40B4-BE49-F238E27FC236}">
                <a16:creationId xmlns:a16="http://schemas.microsoft.com/office/drawing/2014/main" id="{FB0D4065-5B11-4920-8224-C4734C4EBEAF}"/>
              </a:ext>
            </a:extLst>
          </p:cNvPr>
          <p:cNvSpPr txBox="1"/>
          <p:nvPr/>
        </p:nvSpPr>
        <p:spPr>
          <a:xfrm>
            <a:off x="457200" y="4162767"/>
            <a:ext cx="1467429" cy="338554"/>
          </a:xfrm>
          <a:prstGeom prst="rect">
            <a:avLst/>
          </a:prstGeom>
          <a:noFill/>
        </p:spPr>
        <p:txBody>
          <a:bodyPr wrap="square" rtlCol="0">
            <a:spAutoFit/>
          </a:bodyPr>
          <a:lstStyle/>
          <a:p>
            <a:r>
              <a:rPr lang="en-US" sz="800" dirty="0">
                <a:latin typeface="+mn-lt"/>
              </a:rPr>
              <a:t>Pictured above: E/One Grinder Pump Section View</a:t>
            </a:r>
          </a:p>
        </p:txBody>
      </p:sp>
      <p:sp>
        <p:nvSpPr>
          <p:cNvPr id="9" name="TextBox 8">
            <a:extLst>
              <a:ext uri="{FF2B5EF4-FFF2-40B4-BE49-F238E27FC236}">
                <a16:creationId xmlns:a16="http://schemas.microsoft.com/office/drawing/2014/main" id="{F0AF7A29-0EC1-4471-96E1-C9EC285700F1}"/>
              </a:ext>
            </a:extLst>
          </p:cNvPr>
          <p:cNvSpPr txBox="1"/>
          <p:nvPr/>
        </p:nvSpPr>
        <p:spPr>
          <a:xfrm>
            <a:off x="-10074" y="1023967"/>
            <a:ext cx="762000" cy="215444"/>
          </a:xfrm>
          <a:prstGeom prst="rect">
            <a:avLst/>
          </a:prstGeom>
          <a:noFill/>
        </p:spPr>
        <p:txBody>
          <a:bodyPr wrap="square" rtlCol="0">
            <a:spAutoFit/>
          </a:bodyPr>
          <a:lstStyle/>
          <a:p>
            <a:r>
              <a:rPr lang="en-US" sz="800" dirty="0">
                <a:latin typeface="+mn-lt"/>
              </a:rPr>
              <a:t>Ground Level</a:t>
            </a:r>
          </a:p>
        </p:txBody>
      </p:sp>
      <p:cxnSp>
        <p:nvCxnSpPr>
          <p:cNvPr id="5" name="Straight Arrow Connector 4">
            <a:extLst>
              <a:ext uri="{FF2B5EF4-FFF2-40B4-BE49-F238E27FC236}">
                <a16:creationId xmlns:a16="http://schemas.microsoft.com/office/drawing/2014/main" id="{6DD5500F-679D-439B-91FD-6C483D47EEA4}"/>
              </a:ext>
            </a:extLst>
          </p:cNvPr>
          <p:cNvCxnSpPr>
            <a:cxnSpLocks/>
          </p:cNvCxnSpPr>
          <p:nvPr/>
        </p:nvCxnSpPr>
        <p:spPr>
          <a:xfrm>
            <a:off x="110950" y="1218723"/>
            <a:ext cx="564258"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81E2BFB0-82A8-43EB-97FF-9175E1DCFCD5}"/>
              </a:ext>
            </a:extLst>
          </p:cNvPr>
          <p:cNvCxnSpPr>
            <a:cxnSpLocks/>
          </p:cNvCxnSpPr>
          <p:nvPr/>
        </p:nvCxnSpPr>
        <p:spPr>
          <a:xfrm flipV="1">
            <a:off x="557920" y="2832473"/>
            <a:ext cx="0" cy="762000"/>
          </a:xfrm>
          <a:prstGeom prst="straightConnector1">
            <a:avLst/>
          </a:prstGeom>
          <a:ln>
            <a:solidFill>
              <a:srgbClr val="00B050"/>
            </a:solidFill>
            <a:headEnd type="triangle"/>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F862DFD-F9C5-4954-81FE-506F1D0B798C}"/>
              </a:ext>
            </a:extLst>
          </p:cNvPr>
          <p:cNvSpPr txBox="1"/>
          <p:nvPr/>
        </p:nvSpPr>
        <p:spPr>
          <a:xfrm>
            <a:off x="-20748" y="2982641"/>
            <a:ext cx="762000" cy="461665"/>
          </a:xfrm>
          <a:prstGeom prst="rect">
            <a:avLst/>
          </a:prstGeom>
          <a:noFill/>
        </p:spPr>
        <p:txBody>
          <a:bodyPr wrap="square" rtlCol="0">
            <a:spAutoFit/>
          </a:bodyPr>
          <a:lstStyle/>
          <a:p>
            <a:r>
              <a:rPr lang="en-US" sz="800" dirty="0">
                <a:latin typeface="+mn-lt"/>
              </a:rPr>
              <a:t>Normal Operating Range</a:t>
            </a:r>
          </a:p>
        </p:txBody>
      </p:sp>
      <p:sp>
        <p:nvSpPr>
          <p:cNvPr id="17" name="TextBox 16">
            <a:extLst>
              <a:ext uri="{FF2B5EF4-FFF2-40B4-BE49-F238E27FC236}">
                <a16:creationId xmlns:a16="http://schemas.microsoft.com/office/drawing/2014/main" id="{61EC12B2-9251-4B3F-B446-A4D7C122CFC7}"/>
              </a:ext>
            </a:extLst>
          </p:cNvPr>
          <p:cNvSpPr txBox="1"/>
          <p:nvPr/>
        </p:nvSpPr>
        <p:spPr>
          <a:xfrm>
            <a:off x="113938" y="2289831"/>
            <a:ext cx="762000" cy="215444"/>
          </a:xfrm>
          <a:prstGeom prst="rect">
            <a:avLst/>
          </a:prstGeom>
          <a:noFill/>
        </p:spPr>
        <p:txBody>
          <a:bodyPr wrap="square" rtlCol="0">
            <a:spAutoFit/>
          </a:bodyPr>
          <a:lstStyle/>
          <a:p>
            <a:r>
              <a:rPr lang="en-US" sz="800" dirty="0">
                <a:latin typeface="+mn-lt"/>
              </a:rPr>
              <a:t>Flow In</a:t>
            </a:r>
          </a:p>
        </p:txBody>
      </p:sp>
      <p:sp>
        <p:nvSpPr>
          <p:cNvPr id="18" name="TextBox 17">
            <a:extLst>
              <a:ext uri="{FF2B5EF4-FFF2-40B4-BE49-F238E27FC236}">
                <a16:creationId xmlns:a16="http://schemas.microsoft.com/office/drawing/2014/main" id="{08FC27FE-9B65-41F5-B29E-528C740FED92}"/>
              </a:ext>
            </a:extLst>
          </p:cNvPr>
          <p:cNvSpPr txBox="1"/>
          <p:nvPr/>
        </p:nvSpPr>
        <p:spPr>
          <a:xfrm>
            <a:off x="110950" y="1742428"/>
            <a:ext cx="762000" cy="215444"/>
          </a:xfrm>
          <a:prstGeom prst="rect">
            <a:avLst/>
          </a:prstGeom>
          <a:noFill/>
        </p:spPr>
        <p:txBody>
          <a:bodyPr wrap="square" rtlCol="0">
            <a:spAutoFit/>
          </a:bodyPr>
          <a:lstStyle/>
          <a:p>
            <a:r>
              <a:rPr lang="en-US" sz="800" dirty="0">
                <a:latin typeface="+mn-lt"/>
              </a:rPr>
              <a:t>Flow out</a:t>
            </a:r>
          </a:p>
        </p:txBody>
      </p:sp>
      <p:cxnSp>
        <p:nvCxnSpPr>
          <p:cNvPr id="19" name="Straight Arrow Connector 18">
            <a:extLst>
              <a:ext uri="{FF2B5EF4-FFF2-40B4-BE49-F238E27FC236}">
                <a16:creationId xmlns:a16="http://schemas.microsoft.com/office/drawing/2014/main" id="{98B07AB4-D989-45B7-A7F8-BF8E0FBAE1D0}"/>
              </a:ext>
            </a:extLst>
          </p:cNvPr>
          <p:cNvCxnSpPr>
            <a:cxnSpLocks/>
          </p:cNvCxnSpPr>
          <p:nvPr/>
        </p:nvCxnSpPr>
        <p:spPr>
          <a:xfrm>
            <a:off x="207852" y="1957872"/>
            <a:ext cx="935148"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DBCD40E-CB17-408D-936E-410D8178EA4A}"/>
              </a:ext>
            </a:extLst>
          </p:cNvPr>
          <p:cNvCxnSpPr>
            <a:cxnSpLocks/>
          </p:cNvCxnSpPr>
          <p:nvPr/>
        </p:nvCxnSpPr>
        <p:spPr>
          <a:xfrm>
            <a:off x="207852" y="2505275"/>
            <a:ext cx="533400"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787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Panel</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
        <p:nvSpPr>
          <p:cNvPr id="6" name="Content Placeholder 5">
            <a:extLst>
              <a:ext uri="{FF2B5EF4-FFF2-40B4-BE49-F238E27FC236}">
                <a16:creationId xmlns:a16="http://schemas.microsoft.com/office/drawing/2014/main" id="{40F48C71-2EEB-412D-AF2B-1411BBB3CF5C}"/>
              </a:ext>
            </a:extLst>
          </p:cNvPr>
          <p:cNvSpPr>
            <a:spLocks noGrp="1"/>
          </p:cNvSpPr>
          <p:nvPr>
            <p:ph idx="1"/>
          </p:nvPr>
        </p:nvSpPr>
        <p:spPr>
          <a:xfrm>
            <a:off x="2048209" y="1200150"/>
            <a:ext cx="6858000" cy="3649590"/>
          </a:xfrm>
        </p:spPr>
        <p:txBody>
          <a:bodyPr>
            <a:normAutofit fontScale="70000" lnSpcReduction="20000"/>
          </a:bodyPr>
          <a:lstStyle/>
          <a:p>
            <a:r>
              <a:rPr lang="en-US" sz="2900" dirty="0"/>
              <a:t>Tells the pump when to turn on, turn off, and if there are problems</a:t>
            </a:r>
          </a:p>
          <a:p>
            <a:pPr lvl="1"/>
            <a:r>
              <a:rPr lang="en-US" sz="2600" dirty="0"/>
              <a:t>Visual and Audio alarm if pump issue occurs</a:t>
            </a:r>
          </a:p>
          <a:p>
            <a:r>
              <a:rPr lang="en-US" sz="2900" dirty="0"/>
              <a:t>Runs on electricity</a:t>
            </a:r>
          </a:p>
          <a:p>
            <a:pPr lvl="1"/>
            <a:r>
              <a:rPr lang="en-US" sz="2600" dirty="0"/>
              <a:t>Grinder pump will not run during power outage without secondary power</a:t>
            </a:r>
          </a:p>
          <a:p>
            <a:pPr lvl="2"/>
            <a:r>
              <a:rPr lang="en-US" sz="2300" dirty="0"/>
              <a:t>Generator receptacle included on each control panel</a:t>
            </a:r>
          </a:p>
          <a:p>
            <a:pPr lvl="2"/>
            <a:r>
              <a:rPr lang="en-US" sz="2300" dirty="0"/>
              <a:t>Most water-producing appliances will not be powered, thus not producing additional water. Used water will be stored in the tank until power is restored. </a:t>
            </a:r>
          </a:p>
          <a:p>
            <a:pPr lvl="1"/>
            <a:r>
              <a:rPr lang="en-US" dirty="0"/>
              <a:t>Requires property to have a minimum 100-amp main electrical panel with room for a 30-amp double breaker</a:t>
            </a:r>
          </a:p>
          <a:p>
            <a:pPr lvl="1"/>
            <a:r>
              <a:rPr lang="en-US" dirty="0"/>
              <a:t>240-volt wire is included with grinder pump</a:t>
            </a:r>
          </a:p>
        </p:txBody>
      </p:sp>
      <p:pic>
        <p:nvPicPr>
          <p:cNvPr id="1026" name="Picture 2" descr="E/One Protect Alarm Panel for E/One Grinder Pump Stations - Environment One">
            <a:extLst>
              <a:ext uri="{FF2B5EF4-FFF2-40B4-BE49-F238E27FC236}">
                <a16:creationId xmlns:a16="http://schemas.microsoft.com/office/drawing/2014/main" id="{B9D1F6EF-CA1E-435F-8F94-CCF465D09C2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9063" y1="84083" x2="42109" y2="85291"/>
                        <a14:foregroundMark x1="39297" y1="84523" x2="42656" y2="86169"/>
                        <a14:foregroundMark x1="69977" y1="49271" x2="68360" y2="63695"/>
                        <a14:foregroundMark x1="69284" y1="52836" x2="69284" y2="59157"/>
                        <a14:foregroundMark x1="70092" y1="56402" x2="70092" y2="56402"/>
                        <a14:foregroundMark x1="70092" y1="59481" x2="69515" y2="31280"/>
                      </a14:backgroundRemoval>
                    </a14:imgEffect>
                  </a14:imgLayer>
                </a14:imgProps>
              </a:ext>
              <a:ext uri="{28A0092B-C50C-407E-A947-70E740481C1C}">
                <a14:useLocalDpi xmlns:a14="http://schemas.microsoft.com/office/drawing/2010/main" val="0"/>
              </a:ext>
            </a:extLst>
          </a:blip>
          <a:srcRect/>
          <a:stretch>
            <a:fillRect/>
          </a:stretch>
        </p:blipFill>
        <p:spPr bwMode="auto">
          <a:xfrm>
            <a:off x="-703436" y="-81205"/>
            <a:ext cx="3600450" cy="25627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A279ECB-EC49-4713-93E7-A878757DC484}"/>
              </a:ext>
            </a:extLst>
          </p:cNvPr>
          <p:cNvSpPr txBox="1"/>
          <p:nvPr/>
        </p:nvSpPr>
        <p:spPr>
          <a:xfrm>
            <a:off x="202168" y="2221177"/>
            <a:ext cx="1825028" cy="584775"/>
          </a:xfrm>
          <a:prstGeom prst="rect">
            <a:avLst/>
          </a:prstGeom>
          <a:noFill/>
        </p:spPr>
        <p:txBody>
          <a:bodyPr wrap="square" rtlCol="0">
            <a:spAutoFit/>
          </a:bodyPr>
          <a:lstStyle/>
          <a:p>
            <a:r>
              <a:rPr lang="en-US" sz="800" dirty="0">
                <a:latin typeface="+mn-lt"/>
              </a:rPr>
              <a:t>Pictured above: Control Panel with Generator Receptacle</a:t>
            </a:r>
          </a:p>
          <a:p>
            <a:endParaRPr lang="en-US" sz="800" dirty="0">
              <a:latin typeface="+mn-lt"/>
            </a:endParaRPr>
          </a:p>
          <a:p>
            <a:r>
              <a:rPr lang="en-US" sz="800" dirty="0">
                <a:latin typeface="+mn-lt"/>
              </a:rPr>
              <a:t>Pictured below: Installed Control Panel</a:t>
            </a:r>
          </a:p>
        </p:txBody>
      </p:sp>
      <p:pic>
        <p:nvPicPr>
          <p:cNvPr id="11" name="Picture 10" descr="A door with a window in front of a house&#10;&#10;Description automatically generated">
            <a:extLst>
              <a:ext uri="{FF2B5EF4-FFF2-40B4-BE49-F238E27FC236}">
                <a16:creationId xmlns:a16="http://schemas.microsoft.com/office/drawing/2014/main" id="{43FC7BEA-21E9-431B-9647-7D1A577D125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5048" y="2768688"/>
            <a:ext cx="1663481" cy="2217974"/>
          </a:xfrm>
          <a:prstGeom prst="rect">
            <a:avLst/>
          </a:prstGeom>
          <a:ln w="12700">
            <a:solidFill>
              <a:srgbClr val="275898"/>
            </a:solidFill>
          </a:ln>
        </p:spPr>
      </p:pic>
    </p:spTree>
    <p:extLst>
      <p:ext uri="{BB962C8B-B14F-4D97-AF65-F5344CB8AC3E}">
        <p14:creationId xmlns:p14="http://schemas.microsoft.com/office/powerpoint/2010/main" val="210735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Box/Valve Pit</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
        <p:nvSpPr>
          <p:cNvPr id="8" name="Content Placeholder 7">
            <a:extLst>
              <a:ext uri="{FF2B5EF4-FFF2-40B4-BE49-F238E27FC236}">
                <a16:creationId xmlns:a16="http://schemas.microsoft.com/office/drawing/2014/main" id="{946D4077-AA9C-44CD-8BF2-66779DE67BC6}"/>
              </a:ext>
            </a:extLst>
          </p:cNvPr>
          <p:cNvSpPr>
            <a:spLocks noGrp="1"/>
          </p:cNvSpPr>
          <p:nvPr>
            <p:ph idx="1"/>
          </p:nvPr>
        </p:nvSpPr>
        <p:spPr>
          <a:xfrm>
            <a:off x="2209800" y="1155567"/>
            <a:ext cx="6743700" cy="3505200"/>
          </a:xfrm>
        </p:spPr>
        <p:txBody>
          <a:bodyPr>
            <a:normAutofit fontScale="77500" lnSpcReduction="20000"/>
          </a:bodyPr>
          <a:lstStyle/>
          <a:p>
            <a:r>
              <a:rPr lang="en-US" dirty="0"/>
              <a:t>Installed on the right-of-way line</a:t>
            </a:r>
          </a:p>
          <a:p>
            <a:r>
              <a:rPr lang="en-US" dirty="0"/>
              <a:t>Houses a shut off valve and check valve</a:t>
            </a:r>
          </a:p>
          <a:p>
            <a:r>
              <a:rPr lang="en-US" dirty="0"/>
              <a:t>Looks very similar to a water meter pit</a:t>
            </a:r>
          </a:p>
          <a:p>
            <a:r>
              <a:rPr lang="en-US" dirty="0"/>
              <a:t>Provides a visual marker for the separation line for ownership and responsibility once the system is installed</a:t>
            </a:r>
          </a:p>
          <a:p>
            <a:pPr lvl="1"/>
            <a:r>
              <a:rPr lang="en-US" dirty="0"/>
              <a:t>Property Ownership and Responsibility: Service Box to the house</a:t>
            </a:r>
          </a:p>
          <a:p>
            <a:pPr lvl="1"/>
            <a:r>
              <a:rPr lang="en-US" dirty="0"/>
              <a:t>Citizens Energy Group Ownership and Responsibility: Service Box to the sewer main</a:t>
            </a:r>
          </a:p>
        </p:txBody>
      </p:sp>
      <p:pic>
        <p:nvPicPr>
          <p:cNvPr id="7" name="Picture 6" descr="A close up of a dry grass field&#10;&#10;Description automatically generated">
            <a:extLst>
              <a:ext uri="{FF2B5EF4-FFF2-40B4-BE49-F238E27FC236}">
                <a16:creationId xmlns:a16="http://schemas.microsoft.com/office/drawing/2014/main" id="{68C68D12-0B87-47B3-8E27-A5953E3536B2}"/>
              </a:ext>
            </a:extLst>
          </p:cNvPr>
          <p:cNvPicPr>
            <a:picLocks noChangeAspect="1"/>
          </p:cNvPicPr>
          <p:nvPr/>
        </p:nvPicPr>
        <p:blipFill rotWithShape="1">
          <a:blip r:embed="rId4">
            <a:extLst>
              <a:ext uri="{28A0092B-C50C-407E-A947-70E740481C1C}">
                <a14:useLocalDpi xmlns:a14="http://schemas.microsoft.com/office/drawing/2010/main" val="0"/>
              </a:ext>
            </a:extLst>
          </a:blip>
          <a:srcRect l="9999" t="20000" r="10001" b="20000"/>
          <a:stretch/>
        </p:blipFill>
        <p:spPr>
          <a:xfrm>
            <a:off x="381000" y="438151"/>
            <a:ext cx="1524000" cy="1523999"/>
          </a:xfrm>
          <a:prstGeom prst="rect">
            <a:avLst/>
          </a:prstGeom>
          <a:ln w="12700">
            <a:solidFill>
              <a:schemeClr val="accent1"/>
            </a:solidFill>
          </a:ln>
        </p:spPr>
      </p:pic>
      <p:pic>
        <p:nvPicPr>
          <p:cNvPr id="10" name="Picture 9" descr="A close up of a bowl&#10;&#10;Description automatically generated">
            <a:extLst>
              <a:ext uri="{FF2B5EF4-FFF2-40B4-BE49-F238E27FC236}">
                <a16:creationId xmlns:a16="http://schemas.microsoft.com/office/drawing/2014/main" id="{00AEF0AB-4797-41CF-8F71-398533CB9F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541" t="16848" r="20161" b="17074"/>
          <a:stretch/>
        </p:blipFill>
        <p:spPr>
          <a:xfrm>
            <a:off x="190500" y="2426496"/>
            <a:ext cx="1905000" cy="2531556"/>
          </a:xfrm>
          <a:prstGeom prst="rect">
            <a:avLst/>
          </a:prstGeom>
          <a:ln w="12700">
            <a:solidFill>
              <a:schemeClr val="accent1"/>
            </a:solidFill>
          </a:ln>
        </p:spPr>
      </p:pic>
      <p:sp>
        <p:nvSpPr>
          <p:cNvPr id="11" name="TextBox 10">
            <a:extLst>
              <a:ext uri="{FF2B5EF4-FFF2-40B4-BE49-F238E27FC236}">
                <a16:creationId xmlns:a16="http://schemas.microsoft.com/office/drawing/2014/main" id="{859FB543-3257-46DE-BC7E-F82C79250073}"/>
              </a:ext>
            </a:extLst>
          </p:cNvPr>
          <p:cNvSpPr txBox="1"/>
          <p:nvPr/>
        </p:nvSpPr>
        <p:spPr>
          <a:xfrm>
            <a:off x="78465" y="1964831"/>
            <a:ext cx="2186034" cy="461665"/>
          </a:xfrm>
          <a:prstGeom prst="rect">
            <a:avLst/>
          </a:prstGeom>
          <a:noFill/>
        </p:spPr>
        <p:txBody>
          <a:bodyPr wrap="square" rtlCol="0">
            <a:spAutoFit/>
          </a:bodyPr>
          <a:lstStyle/>
          <a:p>
            <a:r>
              <a:rPr lang="en-US" sz="800" dirty="0">
                <a:latin typeface="+mn-lt"/>
              </a:rPr>
              <a:t>Pictured above: Service Box/Valve Pit Lid</a:t>
            </a:r>
          </a:p>
          <a:p>
            <a:endParaRPr lang="en-US" sz="800" dirty="0">
              <a:latin typeface="+mn-lt"/>
            </a:endParaRPr>
          </a:p>
          <a:p>
            <a:r>
              <a:rPr lang="en-US" sz="800" dirty="0">
                <a:latin typeface="+mn-lt"/>
              </a:rPr>
              <a:t>Pictured below: Inside of Service Box/Valve Pit</a:t>
            </a:r>
          </a:p>
        </p:txBody>
      </p:sp>
      <p:sp>
        <p:nvSpPr>
          <p:cNvPr id="12" name="TextBox 11">
            <a:extLst>
              <a:ext uri="{FF2B5EF4-FFF2-40B4-BE49-F238E27FC236}">
                <a16:creationId xmlns:a16="http://schemas.microsoft.com/office/drawing/2014/main" id="{2F92F4BA-9ACC-4878-9625-C74C55A22369}"/>
              </a:ext>
            </a:extLst>
          </p:cNvPr>
          <p:cNvSpPr txBox="1"/>
          <p:nvPr/>
        </p:nvSpPr>
        <p:spPr>
          <a:xfrm>
            <a:off x="285565" y="4597627"/>
            <a:ext cx="1619435" cy="215444"/>
          </a:xfrm>
          <a:prstGeom prst="rect">
            <a:avLst/>
          </a:prstGeom>
          <a:noFill/>
        </p:spPr>
        <p:txBody>
          <a:bodyPr wrap="square" rtlCol="0">
            <a:spAutoFit/>
          </a:bodyPr>
          <a:lstStyle/>
          <a:p>
            <a:pPr algn="ctr"/>
            <a:r>
              <a:rPr lang="en-US" sz="800" b="1" dirty="0">
                <a:solidFill>
                  <a:schemeClr val="bg1"/>
                </a:solidFill>
              </a:rPr>
              <a:t>Ball valve and check valve</a:t>
            </a:r>
          </a:p>
        </p:txBody>
      </p:sp>
      <p:cxnSp>
        <p:nvCxnSpPr>
          <p:cNvPr id="14" name="Straight Arrow Connector 13">
            <a:extLst>
              <a:ext uri="{FF2B5EF4-FFF2-40B4-BE49-F238E27FC236}">
                <a16:creationId xmlns:a16="http://schemas.microsoft.com/office/drawing/2014/main" id="{D5876EDB-08E9-4D99-9CBD-24D35A1CFDBC}"/>
              </a:ext>
            </a:extLst>
          </p:cNvPr>
          <p:cNvCxnSpPr>
            <a:cxnSpLocks/>
            <a:stCxn id="12" idx="0"/>
          </p:cNvCxnSpPr>
          <p:nvPr/>
        </p:nvCxnSpPr>
        <p:spPr>
          <a:xfrm flipV="1">
            <a:off x="1095283" y="4229931"/>
            <a:ext cx="152399" cy="3676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60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Pressure Sewer Overview</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
        <p:nvSpPr>
          <p:cNvPr id="6" name="Content Placeholder 5">
            <a:extLst>
              <a:ext uri="{FF2B5EF4-FFF2-40B4-BE49-F238E27FC236}">
                <a16:creationId xmlns:a16="http://schemas.microsoft.com/office/drawing/2014/main" id="{0F38D05B-AE66-4C80-A180-4212664B8798}"/>
              </a:ext>
            </a:extLst>
          </p:cNvPr>
          <p:cNvSpPr>
            <a:spLocks noGrp="1"/>
          </p:cNvSpPr>
          <p:nvPr>
            <p:ph idx="1"/>
          </p:nvPr>
        </p:nvSpPr>
        <p:spPr>
          <a:xfrm>
            <a:off x="5094966" y="1200151"/>
            <a:ext cx="3927706" cy="3276599"/>
          </a:xfrm>
        </p:spPr>
        <p:txBody>
          <a:bodyPr>
            <a:normAutofit fontScale="55000" lnSpcReduction="20000"/>
          </a:bodyPr>
          <a:lstStyle/>
          <a:p>
            <a:r>
              <a:rPr lang="en-US" dirty="0"/>
              <a:t>Property owners are responsible for operating and maintaining all components from the service box to the house once installed</a:t>
            </a:r>
          </a:p>
          <a:p>
            <a:r>
              <a:rPr lang="en-US" dirty="0"/>
              <a:t>Grinder pump is equivalent to a major appliance, like an air conditioner or furnace</a:t>
            </a:r>
          </a:p>
          <a:p>
            <a:pPr lvl="1"/>
            <a:r>
              <a:rPr lang="en-US" dirty="0"/>
              <a:t>Will require service calls over time and eventual replacement</a:t>
            </a:r>
          </a:p>
          <a:p>
            <a:pPr lvl="1"/>
            <a:r>
              <a:rPr lang="en-US" dirty="0"/>
              <a:t>Comes with a three-year warranty</a:t>
            </a:r>
          </a:p>
          <a:p>
            <a:r>
              <a:rPr lang="en-US" dirty="0"/>
              <a:t>Answers to frequently asked questions can be found in the </a:t>
            </a:r>
            <a:r>
              <a:rPr lang="en-US" dirty="0">
                <a:hlinkClick r:id="rId4"/>
              </a:rPr>
              <a:t>STEP Program Guide </a:t>
            </a:r>
            <a:r>
              <a:rPr lang="en-US" dirty="0"/>
              <a:t>and the </a:t>
            </a:r>
            <a:r>
              <a:rPr lang="en-US" dirty="0">
                <a:hlinkClick r:id="rId5"/>
              </a:rPr>
              <a:t>Owners Guide</a:t>
            </a:r>
            <a:endParaRPr lang="en-US" dirty="0"/>
          </a:p>
        </p:txBody>
      </p:sp>
      <p:pic>
        <p:nvPicPr>
          <p:cNvPr id="7" name="Picture 2">
            <a:extLst>
              <a:ext uri="{FF2B5EF4-FFF2-40B4-BE49-F238E27FC236}">
                <a16:creationId xmlns:a16="http://schemas.microsoft.com/office/drawing/2014/main" id="{63BF7282-5060-48DD-AC40-150904298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328" y="1041046"/>
            <a:ext cx="4973638" cy="337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85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I Required to Connect?</a:t>
            </a:r>
          </a:p>
        </p:txBody>
      </p:sp>
      <p:sp>
        <p:nvSpPr>
          <p:cNvPr id="3" name="Content Placeholder 2"/>
          <p:cNvSpPr>
            <a:spLocks noGrp="1"/>
          </p:cNvSpPr>
          <p:nvPr>
            <p:ph idx="1"/>
          </p:nvPr>
        </p:nvSpPr>
        <p:spPr>
          <a:xfrm>
            <a:off x="457200" y="1200151"/>
            <a:ext cx="8229600" cy="3215047"/>
          </a:xfrm>
        </p:spPr>
        <p:txBody>
          <a:bodyPr>
            <a:normAutofit lnSpcReduction="10000"/>
          </a:bodyPr>
          <a:lstStyle/>
          <a:p>
            <a:pPr>
              <a:buFont typeface="Wingdings" panose="05000000000000000000" pitchFamily="2" charset="2"/>
              <a:buChar char="§"/>
            </a:pPr>
            <a:r>
              <a:rPr lang="en-US" sz="2600" dirty="0"/>
              <a:t>Homeowners are not required to connect if septic tanks are in healthy and functional condition. However, if a septic tank fails and a permit cannot be obtained for a replacement, homeowners will then be required to connect.</a:t>
            </a:r>
          </a:p>
          <a:p>
            <a:pPr>
              <a:buFont typeface="Wingdings" panose="05000000000000000000" pitchFamily="2" charset="2"/>
              <a:buChar char="§"/>
            </a:pPr>
            <a:r>
              <a:rPr lang="en-US" sz="2600" dirty="0"/>
              <a:t>The benefit of connecting now is cost sharing with Citizens – it will cost more to connect later if not included during STEP.</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Tree>
    <p:extLst>
      <p:ext uri="{BB962C8B-B14F-4D97-AF65-F5344CB8AC3E}">
        <p14:creationId xmlns:p14="http://schemas.microsoft.com/office/powerpoint/2010/main" val="86000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
        <p:nvSpPr>
          <p:cNvPr id="2" name="Title 1"/>
          <p:cNvSpPr>
            <a:spLocks noGrp="1"/>
          </p:cNvSpPr>
          <p:nvPr>
            <p:ph type="title"/>
          </p:nvPr>
        </p:nvSpPr>
        <p:spPr/>
        <p:txBody>
          <a:bodyPr/>
          <a:lstStyle/>
          <a:p>
            <a:r>
              <a:rPr lang="en-US" dirty="0"/>
              <a:t>Am I Required to Connect?</a:t>
            </a:r>
          </a:p>
        </p:txBody>
      </p:sp>
      <p:sp>
        <p:nvSpPr>
          <p:cNvPr id="3" name="Content Placeholder 2"/>
          <p:cNvSpPr>
            <a:spLocks noGrp="1"/>
          </p:cNvSpPr>
          <p:nvPr>
            <p:ph idx="1"/>
          </p:nvPr>
        </p:nvSpPr>
        <p:spPr>
          <a:xfrm>
            <a:off x="457200" y="1063228"/>
            <a:ext cx="8229600" cy="3432318"/>
          </a:xfrm>
        </p:spPr>
        <p:txBody>
          <a:bodyPr>
            <a:normAutofit fontScale="85000" lnSpcReduction="20000"/>
          </a:bodyPr>
          <a:lstStyle/>
          <a:p>
            <a:pPr marL="0" indent="0">
              <a:buNone/>
            </a:pPr>
            <a:r>
              <a:rPr lang="en-US" sz="2400" b="1" dirty="0"/>
              <a:t>Citizens Energy Group (Citizens) </a:t>
            </a:r>
          </a:p>
          <a:p>
            <a:pPr lvl="1"/>
            <a:r>
              <a:rPr lang="en-US" sz="2000" dirty="0"/>
              <a:t>Constructs sewers and oversees the Installation Program and Enrollment Agreement</a:t>
            </a:r>
          </a:p>
          <a:p>
            <a:pPr lvl="1"/>
            <a:r>
              <a:rPr lang="en-US" sz="2000" dirty="0"/>
              <a:t>Does </a:t>
            </a:r>
            <a:r>
              <a:rPr lang="en-US" sz="2000" b="1" dirty="0"/>
              <a:t>not</a:t>
            </a:r>
            <a:r>
              <a:rPr lang="en-US" sz="2000" dirty="0"/>
              <a:t> have the authority to require property owners to connect to the sewer; however, Citizens does provide a financial incentive to participate now, rather than waiting on the Marion County Health Department (</a:t>
            </a:r>
            <a:r>
              <a:rPr lang="en-US" sz="2000" dirty="0" err="1"/>
              <a:t>MCHD</a:t>
            </a:r>
            <a:r>
              <a:rPr lang="en-US" sz="2000" dirty="0"/>
              <a:t>) to enforce the connection</a:t>
            </a:r>
          </a:p>
          <a:p>
            <a:pPr lvl="2"/>
            <a:r>
              <a:rPr lang="en-US" sz="1600" b="1" dirty="0"/>
              <a:t>If a property owner does not enroll by the dates listed in the STEP Enrollment Agreement, that property owner will be responsible for connecting the properties themselves independently </a:t>
            </a:r>
            <a:r>
              <a:rPr lang="en-US" sz="1600" dirty="0"/>
              <a:t>when the MCHD enforces the connection</a:t>
            </a:r>
          </a:p>
          <a:p>
            <a:pPr lvl="2"/>
            <a:r>
              <a:rPr lang="en-US" sz="1600" dirty="0"/>
              <a:t>Connecting independently involves paying the $2,739 Connection and Permit Fee in lump sum, hiring a licensed contractor, abandoning the existing septic system, installing and purchasing your own grinder pump, control panel, and any necessary materials (valve pit, lateral, etc.) that comply with </a:t>
            </a:r>
            <a:r>
              <a:rPr lang="en-US" sz="1600" dirty="0">
                <a:hlinkClick r:id="rId4"/>
              </a:rPr>
              <a:t>Citizens’ Sanitary Standards</a:t>
            </a:r>
            <a:endParaRPr lang="en-US" sz="1600" dirty="0"/>
          </a:p>
          <a:p>
            <a:pPr lvl="2"/>
            <a:r>
              <a:rPr lang="en-US" sz="1600" dirty="0"/>
              <a:t>In total, property owners can expect to pay anywhere from $9,000 to $15,000+ with no monthly payment plans available through Citizens when connecting independently</a:t>
            </a:r>
          </a:p>
        </p:txBody>
      </p:sp>
    </p:spTree>
    <p:extLst>
      <p:ext uri="{BB962C8B-B14F-4D97-AF65-F5344CB8AC3E}">
        <p14:creationId xmlns:p14="http://schemas.microsoft.com/office/powerpoint/2010/main" val="4112831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Enroll</a:t>
            </a:r>
          </a:p>
        </p:txBody>
      </p:sp>
      <p:sp>
        <p:nvSpPr>
          <p:cNvPr id="3" name="Content Placeholder 2"/>
          <p:cNvSpPr>
            <a:spLocks noGrp="1"/>
          </p:cNvSpPr>
          <p:nvPr>
            <p:ph idx="1"/>
          </p:nvPr>
        </p:nvSpPr>
        <p:spPr>
          <a:xfrm>
            <a:off x="457200" y="1200151"/>
            <a:ext cx="8382000" cy="2863343"/>
          </a:xfrm>
        </p:spPr>
        <p:txBody>
          <a:bodyPr>
            <a:normAutofit fontScale="70000" lnSpcReduction="20000"/>
          </a:bodyPr>
          <a:lstStyle/>
          <a:p>
            <a:r>
              <a:rPr lang="en-US" dirty="0"/>
              <a:t>Sign STEP Enrollment Agreement</a:t>
            </a:r>
            <a:r>
              <a:rPr lang="en-US" b="1" dirty="0"/>
              <a:t>*</a:t>
            </a:r>
          </a:p>
          <a:p>
            <a:pPr lvl="1"/>
            <a:r>
              <a:rPr lang="en-US" b="1" dirty="0"/>
              <a:t>All deeded owners must sign</a:t>
            </a:r>
          </a:p>
          <a:p>
            <a:pPr lvl="1"/>
            <a:r>
              <a:rPr lang="en-US" dirty="0"/>
              <a:t>Allows access to property/house for defined scope of work with a right-of-entry</a:t>
            </a:r>
          </a:p>
          <a:p>
            <a:pPr lvl="1"/>
            <a:r>
              <a:rPr lang="en-US" dirty="0"/>
              <a:t>Payment option selection (next slide)</a:t>
            </a:r>
          </a:p>
          <a:p>
            <a:pPr lvl="1"/>
            <a:r>
              <a:rPr lang="en-US" dirty="0"/>
              <a:t>Commits property owner to connect to the sewer system</a:t>
            </a:r>
          </a:p>
          <a:p>
            <a:r>
              <a:rPr lang="en-US" dirty="0"/>
              <a:t>Fill out the property questionnaire to the best of your ability</a:t>
            </a:r>
          </a:p>
          <a:p>
            <a:r>
              <a:rPr lang="en-US" dirty="0"/>
              <a:t>Return using the Business Reply envelope provided in your packet OR email the forms to the project manager (email listed on last slide)</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
        <p:nvSpPr>
          <p:cNvPr id="5" name="Content Placeholder 2"/>
          <p:cNvSpPr txBox="1">
            <a:spLocks/>
          </p:cNvSpPr>
          <p:nvPr/>
        </p:nvSpPr>
        <p:spPr>
          <a:xfrm>
            <a:off x="152400" y="4063494"/>
            <a:ext cx="8839200" cy="671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1800" b="1" dirty="0"/>
              <a:t>* Must enroll by dates listed in the STEP Enrollment Agreement. Additional charges and </a:t>
            </a:r>
            <a:r>
              <a:rPr lang="en-US" sz="1800" b="1" u="sng" dirty="0"/>
              <a:t>ineligibility</a:t>
            </a:r>
            <a:r>
              <a:rPr lang="en-US" sz="1800" b="1" dirty="0"/>
              <a:t> may apply after that date.</a:t>
            </a:r>
          </a:p>
        </p:txBody>
      </p:sp>
    </p:spTree>
    <p:extLst>
      <p:ext uri="{BB962C8B-B14F-4D97-AF65-F5344CB8AC3E}">
        <p14:creationId xmlns:p14="http://schemas.microsoft.com/office/powerpoint/2010/main" val="191464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Options</a:t>
            </a:r>
          </a:p>
        </p:txBody>
      </p:sp>
      <p:sp>
        <p:nvSpPr>
          <p:cNvPr id="3" name="Content Placeholder 2"/>
          <p:cNvSpPr>
            <a:spLocks noGrp="1"/>
          </p:cNvSpPr>
          <p:nvPr>
            <p:ph idx="1"/>
          </p:nvPr>
        </p:nvSpPr>
        <p:spPr/>
        <p:txBody>
          <a:bodyPr>
            <a:normAutofit/>
          </a:bodyPr>
          <a:lstStyle/>
          <a:p>
            <a:r>
              <a:rPr lang="en-US" sz="2400" dirty="0"/>
              <a:t>STEP Enrollment Cost: $2,739</a:t>
            </a:r>
          </a:p>
          <a:p>
            <a:pPr marL="971550" lvl="1" indent="-514350">
              <a:buFont typeface="+mj-lt"/>
              <a:buAutoNum type="arabicPeriod"/>
            </a:pPr>
            <a:r>
              <a:rPr lang="en-US" sz="2000" dirty="0"/>
              <a:t>Lump sum, or</a:t>
            </a:r>
          </a:p>
          <a:p>
            <a:pPr marL="971550" lvl="1" indent="-514350">
              <a:buFont typeface="+mj-lt"/>
              <a:buAutoNum type="arabicPeriod"/>
            </a:pPr>
            <a:r>
              <a:rPr lang="en-US" sz="2000" dirty="0"/>
              <a:t>Pay over 60 months (5 years) with no interest</a:t>
            </a:r>
          </a:p>
          <a:p>
            <a:pPr lvl="3"/>
            <a:r>
              <a:rPr lang="en-US" sz="1800" dirty="0"/>
              <a:t>$45.65/month</a:t>
            </a:r>
          </a:p>
          <a:p>
            <a:pPr lvl="3"/>
            <a:r>
              <a:rPr lang="en-US" sz="1800" dirty="0"/>
              <a:t>All property owners are eligible</a:t>
            </a:r>
          </a:p>
          <a:p>
            <a:pPr lvl="1"/>
            <a:r>
              <a:rPr lang="en-US" sz="2000" dirty="0"/>
              <a:t>Will be included on monthly Citizens bill (Rates can be found at: </a:t>
            </a:r>
            <a:r>
              <a:rPr lang="en-US" sz="2000" dirty="0">
                <a:hlinkClick r:id="rId3"/>
              </a:rPr>
              <a:t>www.CitizensEnergyGroup.com/My-Home/Rates-Regulatory-Notices</a:t>
            </a:r>
            <a:r>
              <a:rPr lang="en-US" sz="2000" dirty="0"/>
              <a:t>)</a:t>
            </a:r>
          </a:p>
          <a:p>
            <a:r>
              <a:rPr lang="en-US" sz="2400" dirty="0"/>
              <a:t>Any plumbing or electrical modification is the responsibility of the property owner</a:t>
            </a:r>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Tree>
    <p:extLst>
      <p:ext uri="{BB962C8B-B14F-4D97-AF65-F5344CB8AC3E}">
        <p14:creationId xmlns:p14="http://schemas.microsoft.com/office/powerpoint/2010/main" val="118061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p:txBody>
          <a:bodyPr>
            <a:normAutofit fontScale="85000" lnSpcReduction="20000"/>
          </a:bodyPr>
          <a:lstStyle/>
          <a:p>
            <a:r>
              <a:rPr lang="en-US" dirty="0"/>
              <a:t>Septic Tank Elimination Program (STEP) Overview</a:t>
            </a:r>
          </a:p>
          <a:p>
            <a:pPr lvl="1"/>
            <a:r>
              <a:rPr lang="en-US" dirty="0"/>
              <a:t>Program Background</a:t>
            </a:r>
          </a:p>
          <a:p>
            <a:pPr lvl="1"/>
            <a:r>
              <a:rPr lang="en-US" dirty="0"/>
              <a:t>Program History</a:t>
            </a:r>
          </a:p>
          <a:p>
            <a:pPr lvl="1"/>
            <a:r>
              <a:rPr lang="en-US" dirty="0"/>
              <a:t>Current Installation Program</a:t>
            </a:r>
          </a:p>
          <a:p>
            <a:r>
              <a:rPr lang="en-US" dirty="0"/>
              <a:t>Enrollment/Payment Options</a:t>
            </a:r>
          </a:p>
          <a:p>
            <a:pPr lvl="1"/>
            <a:r>
              <a:rPr lang="en-US" dirty="0"/>
              <a:t>Enrolling vs. Not Enrolling</a:t>
            </a:r>
          </a:p>
          <a:p>
            <a:r>
              <a:rPr lang="en-US" dirty="0"/>
              <a:t>Project Specific Information</a:t>
            </a:r>
          </a:p>
          <a:p>
            <a:r>
              <a:rPr lang="en-US" dirty="0"/>
              <a:t>Additional Resources</a:t>
            </a:r>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pic>
        <p:nvPicPr>
          <p:cNvPr id="16386" name="Picture 2" descr="Image result for septic tank elimination program"/>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57800" y="2266950"/>
            <a:ext cx="3379633" cy="1828800"/>
          </a:xfrm>
          <a:prstGeom prst="rect">
            <a:avLst/>
          </a:prstGeom>
          <a:ln>
            <a:solidFill>
              <a:srgbClr val="066AAB"/>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613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9144000" cy="857250"/>
          </a:xfrm>
        </p:spPr>
        <p:txBody>
          <a:bodyPr>
            <a:normAutofit/>
          </a:bodyPr>
          <a:lstStyle/>
          <a:p>
            <a:pPr marL="0" marR="0" algn="ctr">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Important Information About the Loan Option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you choose the loan option in section C of the Enrollment Agreement, please note the following:</a:t>
            </a:r>
          </a:p>
          <a:p>
            <a:pPr marL="342900" marR="0" lvl="0" indent="-342900">
              <a:lnSpc>
                <a:spcPct val="107000"/>
              </a:lnSpc>
              <a:spcBef>
                <a:spcPts val="0"/>
              </a:spcBef>
              <a:spcAft>
                <a:spcPts val="0"/>
              </a:spcAft>
              <a:buFont typeface="+mj-lt"/>
              <a:buAutoNum type="arabicParen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STEP Enrollment Agreement is a binding contract between you and Citizens.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You are responsible for repayment of the loan even if you sell the home (see Assignment Section of Agreement).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Failure to repay the loan can result in disconnection of your sewer and/or water service.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Tree>
    <p:extLst>
      <p:ext uri="{BB962C8B-B14F-4D97-AF65-F5344CB8AC3E}">
        <p14:creationId xmlns:p14="http://schemas.microsoft.com/office/powerpoint/2010/main" val="122924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467600" y="4324350"/>
            <a:ext cx="1600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Fleming Street/Murry Street STEP Project Information</a:t>
            </a:r>
          </a:p>
        </p:txBody>
      </p:sp>
      <p:sp>
        <p:nvSpPr>
          <p:cNvPr id="3" name="Content Placeholder 2"/>
          <p:cNvSpPr>
            <a:spLocks noGrp="1"/>
          </p:cNvSpPr>
          <p:nvPr>
            <p:ph idx="1"/>
          </p:nvPr>
        </p:nvSpPr>
        <p:spPr/>
        <p:txBody>
          <a:bodyPr>
            <a:normAutofit/>
          </a:bodyPr>
          <a:lstStyle/>
          <a:p>
            <a:r>
              <a:rPr lang="en-US" sz="2400" dirty="0"/>
              <a:t>Design/Build Team</a:t>
            </a:r>
          </a:p>
          <a:p>
            <a:pPr lvl="1"/>
            <a:r>
              <a:rPr lang="en-US" sz="2000" dirty="0"/>
              <a:t>TSW Utility Solutions, Inc.</a:t>
            </a:r>
          </a:p>
          <a:p>
            <a:pPr lvl="1"/>
            <a:r>
              <a:rPr lang="en-US" sz="2000" dirty="0"/>
              <a:t>7NT Engineering, Inc.</a:t>
            </a:r>
          </a:p>
          <a:p>
            <a:r>
              <a:rPr lang="en-US" sz="2400" dirty="0"/>
              <a:t>Anticipated Schedule</a:t>
            </a:r>
          </a:p>
          <a:p>
            <a:pPr lvl="1"/>
            <a:r>
              <a:rPr lang="en-US" sz="2000" dirty="0"/>
              <a:t>Winter 2023-Spring 2023</a:t>
            </a:r>
          </a:p>
          <a:p>
            <a:r>
              <a:rPr lang="en-US" sz="2400" dirty="0"/>
              <a:t>Estimated Project Cost</a:t>
            </a:r>
          </a:p>
          <a:p>
            <a:pPr lvl="1"/>
            <a:r>
              <a:rPr lang="en-US" sz="2000" dirty="0"/>
              <a:t>$385,000</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683752"/>
            <a:ext cx="2286000" cy="620774"/>
          </a:xfrm>
          <a:prstGeom prst="rect">
            <a:avLst/>
          </a:prstGeom>
        </p:spPr>
      </p:pic>
      <p:sp>
        <p:nvSpPr>
          <p:cNvPr id="5" name="AutoShape 2" descr="Image result for tsw util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Image result for tsw util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Image result for tsw util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9" descr="Image result for tsw utili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logo-ts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logo-ts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2" name="Picture 18" descr="Image result for 7nt engineer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554224"/>
            <a:ext cx="2286000" cy="862854"/>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1265450"/>
            <a:ext cx="2286000" cy="99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99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86" y="70102"/>
            <a:ext cx="4343400" cy="857250"/>
          </a:xfrm>
        </p:spPr>
        <p:txBody>
          <a:bodyPr/>
          <a:lstStyle/>
          <a:p>
            <a:r>
              <a:rPr lang="en-US" dirty="0"/>
              <a:t>Project Area Map</a:t>
            </a:r>
          </a:p>
        </p:txBody>
      </p:sp>
      <p:sp>
        <p:nvSpPr>
          <p:cNvPr id="21" name="Content Placeholder 2">
            <a:extLst>
              <a:ext uri="{FF2B5EF4-FFF2-40B4-BE49-F238E27FC236}">
                <a16:creationId xmlns:a16="http://schemas.microsoft.com/office/drawing/2014/main" id="{D8ACC3A0-8737-42F2-91B9-D38813020A81}"/>
              </a:ext>
            </a:extLst>
          </p:cNvPr>
          <p:cNvSpPr txBox="1">
            <a:spLocks/>
          </p:cNvSpPr>
          <p:nvPr/>
        </p:nvSpPr>
        <p:spPr>
          <a:xfrm>
            <a:off x="246246" y="895349"/>
            <a:ext cx="4069081" cy="3352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400" dirty="0"/>
              <a:t>Residents will receive program/project background information and STEP enrollment agreements in Fall 2022</a:t>
            </a:r>
          </a:p>
          <a:p>
            <a:pPr marL="0" indent="0" fontAlgn="auto">
              <a:spcAft>
                <a:spcPts val="0"/>
              </a:spcAft>
              <a:buNone/>
            </a:pPr>
            <a:endParaRPr lang="en-US" sz="2400" dirty="0"/>
          </a:p>
          <a:p>
            <a:pPr fontAlgn="auto">
              <a:spcAft>
                <a:spcPts val="0"/>
              </a:spcAft>
            </a:pPr>
            <a:r>
              <a:rPr lang="en-US" sz="2400" dirty="0"/>
              <a:t>Residents will be contacted by the project team about their specific septic tank in Winter 2023</a:t>
            </a:r>
          </a:p>
        </p:txBody>
      </p:sp>
      <p:pic>
        <p:nvPicPr>
          <p:cNvPr id="339" name="Picture 338">
            <a:extLst>
              <a:ext uri="{FF2B5EF4-FFF2-40B4-BE49-F238E27FC236}">
                <a16:creationId xmlns:a16="http://schemas.microsoft.com/office/drawing/2014/main" id="{04348878-8D23-4DFE-9CBF-4F462D2A46A8}"/>
              </a:ext>
            </a:extLst>
          </p:cNvPr>
          <p:cNvPicPr>
            <a:picLocks noChangeAspect="1"/>
          </p:cNvPicPr>
          <p:nvPr/>
        </p:nvPicPr>
        <p:blipFill>
          <a:blip r:embed="rId4"/>
          <a:stretch>
            <a:fillRect/>
          </a:stretch>
        </p:blipFill>
        <p:spPr>
          <a:xfrm>
            <a:off x="4593657" y="70102"/>
            <a:ext cx="4508010" cy="4815222"/>
          </a:xfrm>
          <a:prstGeom prst="rect">
            <a:avLst/>
          </a:prstGeom>
        </p:spPr>
      </p:pic>
    </p:spTree>
    <p:extLst>
      <p:ext uri="{BB962C8B-B14F-4D97-AF65-F5344CB8AC3E}">
        <p14:creationId xmlns:p14="http://schemas.microsoft.com/office/powerpoint/2010/main" val="3423909885"/>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994172"/>
          </a:xfrm>
        </p:spPr>
        <p:txBody>
          <a:bodyPr>
            <a:normAutofit/>
          </a:bodyPr>
          <a:lstStyle/>
          <a:p>
            <a:r>
              <a:rPr lang="en-US" dirty="0"/>
              <a:t>General Project Timeline</a:t>
            </a:r>
            <a:br>
              <a:rPr lang="en-US" dirty="0"/>
            </a:br>
            <a:r>
              <a:rPr lang="en-US" sz="1400" dirty="0"/>
              <a:t>(from property owner’s perspective)</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graphicFrame>
        <p:nvGraphicFramePr>
          <p:cNvPr id="6" name="Diagram 5">
            <a:extLst>
              <a:ext uri="{FF2B5EF4-FFF2-40B4-BE49-F238E27FC236}">
                <a16:creationId xmlns:a16="http://schemas.microsoft.com/office/drawing/2014/main" id="{BD1F0C7B-2F0C-452A-B11A-FB7C878C63D1}"/>
              </a:ext>
            </a:extLst>
          </p:cNvPr>
          <p:cNvGraphicFramePr/>
          <p:nvPr>
            <p:extLst>
              <p:ext uri="{D42A27DB-BD31-4B8C-83A1-F6EECF244321}">
                <p14:modId xmlns:p14="http://schemas.microsoft.com/office/powerpoint/2010/main" val="3515793017"/>
              </p:ext>
            </p:extLst>
          </p:nvPr>
        </p:nvGraphicFramePr>
        <p:xfrm>
          <a:off x="533400" y="1200149"/>
          <a:ext cx="8077200" cy="3412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019307D2-6C43-4C00-8C21-9B79D0162C28}"/>
              </a:ext>
            </a:extLst>
          </p:cNvPr>
          <p:cNvSpPr txBox="1"/>
          <p:nvPr/>
        </p:nvSpPr>
        <p:spPr>
          <a:xfrm>
            <a:off x="1371600" y="3275529"/>
            <a:ext cx="1981200" cy="1661993"/>
          </a:xfrm>
          <a:prstGeom prst="rect">
            <a:avLst/>
          </a:prstGeom>
          <a:noFill/>
        </p:spPr>
        <p:txBody>
          <a:bodyPr wrap="square" rtlCol="0">
            <a:spAutoFit/>
          </a:bodyPr>
          <a:lstStyle/>
          <a:p>
            <a:pPr algn="ctr"/>
            <a:r>
              <a:rPr lang="en-US" sz="1200" dirty="0">
                <a:solidFill>
                  <a:prstClr val="black">
                    <a:hueOff val="0"/>
                    <a:satOff val="0"/>
                    <a:lumOff val="0"/>
                    <a:alphaOff val="0"/>
                  </a:prstClr>
                </a:solidFill>
                <a:latin typeface="Calibri"/>
                <a:cs typeface="+mn-cs"/>
              </a:rPr>
              <a:t>Contractor and/or Covalen will meet with property owner to go over grinder pump placement and determine if plumbing or electrical modifications are needed</a:t>
            </a:r>
          </a:p>
          <a:p>
            <a:endParaRPr lang="en-US" dirty="0"/>
          </a:p>
        </p:txBody>
      </p:sp>
    </p:spTree>
    <p:extLst>
      <p:ext uri="{BB962C8B-B14F-4D97-AF65-F5344CB8AC3E}">
        <p14:creationId xmlns:p14="http://schemas.microsoft.com/office/powerpoint/2010/main" val="3256019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Stages</a:t>
            </a:r>
          </a:p>
        </p:txBody>
      </p:sp>
      <p:sp>
        <p:nvSpPr>
          <p:cNvPr id="3" name="Content Placeholder 2"/>
          <p:cNvSpPr>
            <a:spLocks noGrp="1"/>
          </p:cNvSpPr>
          <p:nvPr>
            <p:ph idx="1"/>
          </p:nvPr>
        </p:nvSpPr>
        <p:spPr/>
        <p:txBody>
          <a:bodyPr>
            <a:normAutofit fontScale="92500" lnSpcReduction="10000"/>
          </a:bodyPr>
          <a:lstStyle/>
          <a:p>
            <a:r>
              <a:rPr lang="en-US" dirty="0"/>
              <a:t>During construction </a:t>
            </a:r>
          </a:p>
          <a:p>
            <a:pPr lvl="1"/>
            <a:r>
              <a:rPr lang="en-US" dirty="0"/>
              <a:t>Contractor will notify property owners in advance of any work taking place on private property</a:t>
            </a:r>
          </a:p>
          <a:p>
            <a:pPr lvl="1"/>
            <a:r>
              <a:rPr lang="en-US" dirty="0"/>
              <a:t>Roads will be open and passable</a:t>
            </a:r>
          </a:p>
          <a:p>
            <a:pPr lvl="2"/>
            <a:r>
              <a:rPr lang="en-US" dirty="0"/>
              <a:t>Property owners will be notified of any road closures by signage</a:t>
            </a:r>
          </a:p>
          <a:p>
            <a:pPr lvl="1"/>
            <a:r>
              <a:rPr lang="en-US" dirty="0"/>
              <a:t>This will be an active construction site, so please keep safety in mind</a:t>
            </a:r>
          </a:p>
          <a:p>
            <a:pPr lvl="1"/>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pic>
        <p:nvPicPr>
          <p:cNvPr id="4098" name="Picture 2" descr="Image result for safety"/>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99250" l="0" r="100000"/>
                    </a14:imgEffect>
                  </a14:imgLayer>
                </a14:imgProps>
              </a:ext>
              <a:ext uri="{28A0092B-C50C-407E-A947-70E740481C1C}">
                <a14:useLocalDpi xmlns:a14="http://schemas.microsoft.com/office/drawing/2010/main"/>
              </a:ext>
            </a:extLst>
          </a:blip>
          <a:srcRect/>
          <a:stretch>
            <a:fillRect/>
          </a:stretch>
        </p:blipFill>
        <p:spPr bwMode="auto">
          <a:xfrm>
            <a:off x="7328670" y="218505"/>
            <a:ext cx="1321916" cy="132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00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Stages</a:t>
            </a:r>
          </a:p>
        </p:txBody>
      </p:sp>
      <p:sp>
        <p:nvSpPr>
          <p:cNvPr id="3" name="Content Placeholder 2"/>
          <p:cNvSpPr>
            <a:spLocks noGrp="1"/>
          </p:cNvSpPr>
          <p:nvPr>
            <p:ph idx="1"/>
          </p:nvPr>
        </p:nvSpPr>
        <p:spPr/>
        <p:txBody>
          <a:bodyPr>
            <a:normAutofit fontScale="92500" lnSpcReduction="20000"/>
          </a:bodyPr>
          <a:lstStyle/>
          <a:p>
            <a:r>
              <a:rPr lang="en-US" dirty="0"/>
              <a:t>During Restoration</a:t>
            </a:r>
          </a:p>
          <a:p>
            <a:pPr lvl="1"/>
            <a:r>
              <a:rPr lang="en-US" dirty="0"/>
              <a:t>Dirt, seed, and straw will be applied</a:t>
            </a:r>
          </a:p>
          <a:p>
            <a:pPr lvl="1"/>
            <a:r>
              <a:rPr lang="en-US" dirty="0"/>
              <a:t>Please water the restored area (if rain is not in the forecast) to encourage seed germination </a:t>
            </a:r>
          </a:p>
          <a:p>
            <a:pPr lvl="1"/>
            <a:r>
              <a:rPr lang="en-US" dirty="0"/>
              <a:t>The three year warranty applies to restoration</a:t>
            </a:r>
          </a:p>
          <a:p>
            <a:pPr lvl="2"/>
            <a:r>
              <a:rPr lang="en-US" dirty="0"/>
              <a:t>If settlement occurs, please contact Citizens Energy Group</a:t>
            </a:r>
          </a:p>
          <a:p>
            <a:pPr lvl="1"/>
            <a:r>
              <a:rPr lang="en-US" dirty="0"/>
              <a:t>Restoration is typically the longest lasting and most difficult phase of the project; please be patient with Mother Nature</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Tree>
    <p:extLst>
      <p:ext uri="{BB962C8B-B14F-4D97-AF65-F5344CB8AC3E}">
        <p14:creationId xmlns:p14="http://schemas.microsoft.com/office/powerpoint/2010/main" val="3331528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
        <p:nvSpPr>
          <p:cNvPr id="3" name="Content Placeholder 2"/>
          <p:cNvSpPr>
            <a:spLocks noGrp="1"/>
          </p:cNvSpPr>
          <p:nvPr>
            <p:ph idx="1"/>
          </p:nvPr>
        </p:nvSpPr>
        <p:spPr/>
        <p:txBody>
          <a:bodyPr>
            <a:normAutofit fontScale="92500" lnSpcReduction="20000"/>
          </a:bodyPr>
          <a:lstStyle/>
          <a:p>
            <a:r>
              <a:rPr lang="en-US" dirty="0"/>
              <a:t>Please review all documents provided within your packet</a:t>
            </a:r>
          </a:p>
          <a:p>
            <a:r>
              <a:rPr lang="en-US" dirty="0"/>
              <a:t>Read and complete the STEP Enrollment Agreement and Questionnaire if you would like to enroll in the project</a:t>
            </a:r>
          </a:p>
          <a:p>
            <a:pPr lvl="1"/>
            <a:r>
              <a:rPr lang="en-US" dirty="0"/>
              <a:t>Return using the Business Reply envelope provided in your packet OR email the forms to a project </a:t>
            </a:r>
          </a:p>
          <a:p>
            <a:pPr marL="457200" lvl="1" indent="0">
              <a:buNone/>
            </a:pPr>
            <a:r>
              <a:rPr lang="en-US" dirty="0"/>
              <a:t>    manager (email listed on last slide)</a:t>
            </a:r>
          </a:p>
          <a:p>
            <a:pPr marL="457200" lvl="1" indent="0">
              <a:buNone/>
            </a:pPr>
            <a:endParaRPr lang="en-US" dirty="0"/>
          </a:p>
        </p:txBody>
      </p:sp>
    </p:spTree>
    <p:extLst>
      <p:ext uri="{BB962C8B-B14F-4D97-AF65-F5344CB8AC3E}">
        <p14:creationId xmlns:p14="http://schemas.microsoft.com/office/powerpoint/2010/main" val="7058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7600" y="4324350"/>
            <a:ext cx="1600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736161"/>
            <a:ext cx="3200400" cy="650331"/>
          </a:xfrm>
          <a:prstGeom prst="rect">
            <a:avLst/>
          </a:prstGeom>
        </p:spPr>
      </p:pic>
      <p:sp>
        <p:nvSpPr>
          <p:cNvPr id="2" name="Title 1"/>
          <p:cNvSpPr>
            <a:spLocks noGrp="1"/>
          </p:cNvSpPr>
          <p:nvPr>
            <p:ph type="title"/>
          </p:nvPr>
        </p:nvSpPr>
        <p:spPr/>
        <p:txBody>
          <a:bodyPr>
            <a:noAutofit/>
          </a:bodyPr>
          <a:lstStyle/>
          <a:p>
            <a:r>
              <a:rPr lang="en-US" sz="3200" dirty="0"/>
              <a:t>For additional questions, please reach out to: </a:t>
            </a:r>
          </a:p>
        </p:txBody>
      </p:sp>
      <p:sp>
        <p:nvSpPr>
          <p:cNvPr id="3" name="Content Placeholder 2"/>
          <p:cNvSpPr>
            <a:spLocks noGrp="1"/>
          </p:cNvSpPr>
          <p:nvPr>
            <p:ph sz="half" idx="1"/>
          </p:nvPr>
        </p:nvSpPr>
        <p:spPr>
          <a:xfrm>
            <a:off x="552450" y="1433898"/>
            <a:ext cx="4038600" cy="1396241"/>
          </a:xfrm>
        </p:spPr>
        <p:txBody>
          <a:bodyPr/>
          <a:lstStyle/>
          <a:p>
            <a:pPr marL="0" indent="0" algn="ctr">
              <a:spcBef>
                <a:spcPts val="0"/>
              </a:spcBef>
              <a:buNone/>
            </a:pPr>
            <a:r>
              <a:rPr lang="en-US" sz="2000" b="1" u="sng" dirty="0"/>
              <a:t>Design</a:t>
            </a:r>
            <a:r>
              <a:rPr lang="en-US" sz="2000" dirty="0"/>
              <a:t>:</a:t>
            </a:r>
          </a:p>
          <a:p>
            <a:pPr marL="0" indent="0" algn="ctr">
              <a:spcBef>
                <a:spcPts val="0"/>
              </a:spcBef>
              <a:buNone/>
            </a:pPr>
            <a:r>
              <a:rPr lang="en-US" sz="2000" dirty="0"/>
              <a:t>Lance M. Langer, P.E.</a:t>
            </a:r>
          </a:p>
          <a:p>
            <a:pPr marL="0" indent="0" algn="ctr">
              <a:spcBef>
                <a:spcPts val="0"/>
              </a:spcBef>
              <a:buNone/>
            </a:pPr>
            <a:r>
              <a:rPr lang="en-US" sz="2000" dirty="0"/>
              <a:t>(317) 429-3991</a:t>
            </a:r>
          </a:p>
          <a:p>
            <a:pPr marL="0" indent="0" algn="ctr">
              <a:spcBef>
                <a:spcPts val="0"/>
              </a:spcBef>
              <a:buNone/>
            </a:pPr>
            <a:r>
              <a:rPr lang="en-US" sz="1600" dirty="0"/>
              <a:t>LLanger@CitizensEnergyGroup.com</a:t>
            </a:r>
          </a:p>
          <a:p>
            <a:pPr marL="0" indent="0">
              <a:buNone/>
            </a:pPr>
            <a:endParaRPr lang="en-US" sz="2000" dirty="0"/>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2867077"/>
            <a:ext cx="3200400" cy="869084"/>
          </a:xfrm>
          <a:prstGeom prst="rect">
            <a:avLst/>
          </a:prstGeom>
        </p:spPr>
      </p:pic>
      <p:sp>
        <p:nvSpPr>
          <p:cNvPr id="8" name="Title 1">
            <a:extLst>
              <a:ext uri="{FF2B5EF4-FFF2-40B4-BE49-F238E27FC236}">
                <a16:creationId xmlns:a16="http://schemas.microsoft.com/office/drawing/2014/main" id="{FC9E3753-1861-42F2-B949-C14FE34BF8B4}"/>
              </a:ext>
            </a:extLst>
          </p:cNvPr>
          <p:cNvSpPr txBox="1">
            <a:spLocks/>
          </p:cNvSpPr>
          <p:nvPr/>
        </p:nvSpPr>
        <p:spPr>
          <a:xfrm>
            <a:off x="342900" y="3204076"/>
            <a:ext cx="4457700" cy="9678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600" dirty="0">
                <a:latin typeface="+mn-lt"/>
              </a:rPr>
              <a:t>This presentation and other project documentation can be found online at:</a:t>
            </a:r>
          </a:p>
          <a:p>
            <a:pPr marL="0" marR="0">
              <a:spcBef>
                <a:spcPts val="0"/>
              </a:spcBef>
              <a:spcAft>
                <a:spcPts val="0"/>
              </a:spcAft>
            </a:pPr>
            <a:r>
              <a:rPr lang="en-US" sz="1600" u="sng" dirty="0">
                <a:solidFill>
                  <a:srgbClr val="0563C1"/>
                </a:solidFill>
                <a:effectLst/>
                <a:latin typeface="+mn-lt"/>
                <a:ea typeface="Calibri" panose="020F0502020204030204" pitchFamily="34" charset="0"/>
                <a:hlinkClick r:id="rId6"/>
              </a:rPr>
              <a:t>https://www.citizensenergygroup.com/Fleming-Murry</a:t>
            </a:r>
            <a:endParaRPr lang="en-US" sz="1600" dirty="0">
              <a:effectLst/>
              <a:latin typeface="+mn-lt"/>
              <a:ea typeface="Calibri" panose="020F0502020204030204" pitchFamily="34" charset="0"/>
            </a:endParaRPr>
          </a:p>
        </p:txBody>
      </p:sp>
    </p:spTree>
    <p:extLst>
      <p:ext uri="{BB962C8B-B14F-4D97-AF65-F5344CB8AC3E}">
        <p14:creationId xmlns:p14="http://schemas.microsoft.com/office/powerpoint/2010/main" val="315281709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STEP?</a:t>
            </a:r>
          </a:p>
        </p:txBody>
      </p:sp>
      <p:sp>
        <p:nvSpPr>
          <p:cNvPr id="3" name="Content Placeholder 2"/>
          <p:cNvSpPr>
            <a:spLocks noGrp="1"/>
          </p:cNvSpPr>
          <p:nvPr>
            <p:ph idx="1"/>
          </p:nvPr>
        </p:nvSpPr>
        <p:spPr>
          <a:xfrm>
            <a:off x="457200" y="1257301"/>
            <a:ext cx="8229600" cy="3219449"/>
          </a:xfrm>
        </p:spPr>
        <p:txBody>
          <a:bodyPr>
            <a:normAutofit fontScale="77500" lnSpcReduction="20000"/>
          </a:bodyPr>
          <a:lstStyle/>
          <a:p>
            <a:r>
              <a:rPr lang="en-US" dirty="0"/>
              <a:t>The Problem:</a:t>
            </a:r>
          </a:p>
          <a:p>
            <a:pPr lvl="1"/>
            <a:r>
              <a:rPr lang="en-US" dirty="0"/>
              <a:t>Currently thousands of homes in Indianapolis are served by private septic systems</a:t>
            </a:r>
          </a:p>
          <a:p>
            <a:pPr lvl="1"/>
            <a:r>
              <a:rPr lang="en-US" dirty="0"/>
              <a:t>Septic systems are effective wastewater disposal systems, when used in the correct environment and maintained; however, they pose a health and environmental risk when they fail or are not maintained properly</a:t>
            </a:r>
          </a:p>
          <a:p>
            <a:pPr lvl="1"/>
            <a:r>
              <a:rPr lang="en-US" dirty="0"/>
              <a:t>Indianapolis’ soil is primarily a dense, non-porous clay that can become oversaturated easily, which can restrict a septic system’s ability to drain properly in smaller lots (i.e. &lt; 1 acre)</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Tree>
    <p:extLst>
      <p:ext uri="{BB962C8B-B14F-4D97-AF65-F5344CB8AC3E}">
        <p14:creationId xmlns:p14="http://schemas.microsoft.com/office/powerpoint/2010/main" val="60811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STEP?</a:t>
            </a:r>
          </a:p>
        </p:txBody>
      </p:sp>
      <p:sp>
        <p:nvSpPr>
          <p:cNvPr id="3" name="Content Placeholder 2"/>
          <p:cNvSpPr>
            <a:spLocks noGrp="1"/>
          </p:cNvSpPr>
          <p:nvPr>
            <p:ph idx="1"/>
          </p:nvPr>
        </p:nvSpPr>
        <p:spPr>
          <a:xfrm>
            <a:off x="457200" y="1257300"/>
            <a:ext cx="4343400" cy="3649589"/>
          </a:xfrm>
        </p:spPr>
        <p:txBody>
          <a:bodyPr>
            <a:normAutofit fontScale="70000" lnSpcReduction="20000"/>
          </a:bodyPr>
          <a:lstStyle/>
          <a:p>
            <a:r>
              <a:rPr lang="en-US" dirty="0"/>
              <a:t>The Problem:</a:t>
            </a:r>
          </a:p>
          <a:p>
            <a:pPr lvl="1"/>
            <a:r>
              <a:rPr lang="en-US" dirty="0"/>
              <a:t>When septic systems fail, sewage works its way to the surface and begins to pool, creating a public health hazard</a:t>
            </a:r>
          </a:p>
          <a:p>
            <a:pPr lvl="2"/>
            <a:r>
              <a:rPr lang="en-US" dirty="0"/>
              <a:t>When sewage pools, private drinking water wells are at a higher risk for contamination</a:t>
            </a:r>
          </a:p>
          <a:p>
            <a:pPr lvl="1"/>
            <a:r>
              <a:rPr lang="en-US" dirty="0"/>
              <a:t>When it rains, the raw sewage pool is then able to run off into the streams and ditches throughout the neighborhood, thus polluting large areas very quickly</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48133" y="1209674"/>
            <a:ext cx="4143468" cy="28956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28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STEP?</a:t>
            </a:r>
          </a:p>
        </p:txBody>
      </p:sp>
      <p:sp>
        <p:nvSpPr>
          <p:cNvPr id="3" name="Content Placeholder 2"/>
          <p:cNvSpPr>
            <a:spLocks noGrp="1"/>
          </p:cNvSpPr>
          <p:nvPr>
            <p:ph idx="1"/>
          </p:nvPr>
        </p:nvSpPr>
        <p:spPr>
          <a:xfrm>
            <a:off x="152400" y="1041781"/>
            <a:ext cx="4419600" cy="3394472"/>
          </a:xfrm>
        </p:spPr>
        <p:txBody>
          <a:bodyPr>
            <a:normAutofit fontScale="92500" lnSpcReduction="20000"/>
          </a:bodyPr>
          <a:lstStyle/>
          <a:p>
            <a:r>
              <a:rPr lang="en-US" sz="3000" dirty="0"/>
              <a:t>The Solution:</a:t>
            </a:r>
          </a:p>
          <a:p>
            <a:pPr lvl="1"/>
            <a:r>
              <a:rPr lang="en-US" sz="2600" dirty="0"/>
              <a:t>STEP is intended to improve water quality by connecting neighborhoods currently served by septic systems to the sewer system</a:t>
            </a:r>
          </a:p>
          <a:p>
            <a:pPr lvl="1"/>
            <a:r>
              <a:rPr lang="en-US" sz="2600" dirty="0"/>
              <a:t>This program helps support achievement of Citizens’ federally mandated </a:t>
            </a:r>
            <a:r>
              <a:rPr lang="en-US" sz="2600" dirty="0">
                <a:hlinkClick r:id="rId3"/>
              </a:rPr>
              <a:t>Consent Decree</a:t>
            </a:r>
            <a:endParaRPr lang="en-US" sz="2600" dirty="0"/>
          </a:p>
          <a:p>
            <a:endParaRPr lang="en-US" dirty="0"/>
          </a:p>
        </p:txBody>
      </p:sp>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
        <p:nvSpPr>
          <p:cNvPr id="4" name="AutoShape 4" descr="Image result for low pressure sewer citizens energy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4776790" y="1292164"/>
            <a:ext cx="4214812" cy="2847975"/>
            <a:chOff x="4514850" y="1200150"/>
            <a:chExt cx="4271962" cy="2847975"/>
          </a:xfrm>
        </p:grpSpPr>
        <p:pic>
          <p:nvPicPr>
            <p:cNvPr id="1032"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4850" y="1200150"/>
              <a:ext cx="4271962" cy="2847975"/>
            </a:xfrm>
            <a:prstGeom prst="rect">
              <a:avLst/>
            </a:prstGeom>
            <a:ln>
              <a:solidFill>
                <a:srgbClr val="066AAB"/>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Freeform 7"/>
            <p:cNvSpPr/>
            <p:nvPr/>
          </p:nvSpPr>
          <p:spPr>
            <a:xfrm>
              <a:off x="6816204" y="2266951"/>
              <a:ext cx="114668" cy="285172"/>
            </a:xfrm>
            <a:custGeom>
              <a:avLst/>
              <a:gdLst>
                <a:gd name="connsiteX0" fmla="*/ 42728 w 111095"/>
                <a:gd name="connsiteY0" fmla="*/ 0 h 216494"/>
                <a:gd name="connsiteX1" fmla="*/ 111095 w 111095"/>
                <a:gd name="connsiteY1" fmla="*/ 133885 h 216494"/>
                <a:gd name="connsiteX2" fmla="*/ 71214 w 111095"/>
                <a:gd name="connsiteY2" fmla="*/ 216494 h 216494"/>
                <a:gd name="connsiteX3" fmla="*/ 0 w 111095"/>
                <a:gd name="connsiteY3" fmla="*/ 96853 h 216494"/>
                <a:gd name="connsiteX4" fmla="*/ 42728 w 111095"/>
                <a:gd name="connsiteY4" fmla="*/ 0 h 21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95" h="216494">
                  <a:moveTo>
                    <a:pt x="42728" y="0"/>
                  </a:moveTo>
                  <a:lnTo>
                    <a:pt x="111095" y="133885"/>
                  </a:lnTo>
                  <a:lnTo>
                    <a:pt x="71214" y="216494"/>
                  </a:lnTo>
                  <a:lnTo>
                    <a:pt x="0" y="96853"/>
                  </a:lnTo>
                  <a:lnTo>
                    <a:pt x="42728" y="0"/>
                  </a:lnTo>
                  <a:close/>
                </a:path>
              </a:pathLst>
            </a:custGeom>
            <a:solidFill>
              <a:srgbClr val="5E5F66"/>
            </a:solidFill>
            <a:ln>
              <a:solidFill>
                <a:srgbClr val="5E5F66"/>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05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Project Identification</a:t>
            </a:r>
          </a:p>
        </p:txBody>
      </p:sp>
      <p:sp>
        <p:nvSpPr>
          <p:cNvPr id="3" name="Content Placeholder 2"/>
          <p:cNvSpPr>
            <a:spLocks noGrp="1"/>
          </p:cNvSpPr>
          <p:nvPr>
            <p:ph idx="1"/>
          </p:nvPr>
        </p:nvSpPr>
        <p:spPr/>
        <p:txBody>
          <a:bodyPr>
            <a:normAutofit fontScale="92500" lnSpcReduction="20000"/>
          </a:bodyPr>
          <a:lstStyle/>
          <a:p>
            <a:r>
              <a:rPr lang="en-US" sz="2800" dirty="0">
                <a:latin typeface="Calibri" panose="020F0502020204030204" pitchFamily="34" charset="0"/>
                <a:cs typeface="Calibri" panose="020F0502020204030204" pitchFamily="34" charset="0"/>
              </a:rPr>
              <a:t>How was your neighborhood selected for a STEP project?</a:t>
            </a:r>
          </a:p>
          <a:p>
            <a:pPr lvl="1"/>
            <a:r>
              <a:rPr lang="en-US" dirty="0"/>
              <a:t>To identify STEP areas, Citizens uses a project prioritization methodology that involves three criteria outlined below:</a:t>
            </a:r>
          </a:p>
          <a:p>
            <a:pPr lvl="2"/>
            <a:r>
              <a:rPr lang="en-US" dirty="0"/>
              <a:t>Housing density</a:t>
            </a:r>
          </a:p>
          <a:p>
            <a:pPr lvl="2"/>
            <a:r>
              <a:rPr lang="en-US" dirty="0"/>
              <a:t>Proximity to a floodplain</a:t>
            </a:r>
          </a:p>
          <a:p>
            <a:pPr lvl="2"/>
            <a:r>
              <a:rPr lang="en-US" dirty="0"/>
              <a:t>Presence of residential drinking water wells</a:t>
            </a:r>
          </a:p>
          <a:p>
            <a:pPr lvl="1"/>
            <a:r>
              <a:rPr lang="en-US" dirty="0"/>
              <a:t>This neighborhood scored very highly on the priority list</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Tree>
    <p:extLst>
      <p:ext uri="{BB962C8B-B14F-4D97-AF65-F5344CB8AC3E}">
        <p14:creationId xmlns:p14="http://schemas.microsoft.com/office/powerpoint/2010/main" val="70637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Project Identification</a:t>
            </a:r>
          </a:p>
        </p:txBody>
      </p:sp>
      <p:sp>
        <p:nvSpPr>
          <p:cNvPr id="3" name="Content Placeholder 2"/>
          <p:cNvSpPr>
            <a:spLocks noGrp="1"/>
          </p:cNvSpPr>
          <p:nvPr>
            <p:ph idx="1"/>
          </p:nvPr>
        </p:nvSpPr>
        <p:spPr>
          <a:xfrm>
            <a:off x="152400" y="1043614"/>
            <a:ext cx="8839200" cy="3394472"/>
          </a:xfrm>
        </p:spPr>
        <p:txBody>
          <a:bodyPr>
            <a:noAutofit/>
          </a:bodyPr>
          <a:lstStyle/>
          <a:p>
            <a:r>
              <a:rPr lang="en-US" sz="1600" dirty="0"/>
              <a:t>Housing density</a:t>
            </a:r>
          </a:p>
          <a:p>
            <a:pPr lvl="1"/>
            <a:r>
              <a:rPr lang="en-US" sz="1600" dirty="0"/>
              <a:t>Housing Density involves how close properties are to one another. A smaller property (&lt; 1 acre) means less space for septic systems to function as designed. It also means more septic systems attempting to function in proximity, thus leading to shorter life spans. Further complicating things, smaller properties provide little to no extra room to replace a septic system, making repair options limited and expensive.</a:t>
            </a:r>
          </a:p>
          <a:p>
            <a:r>
              <a:rPr lang="en-US" sz="1600" dirty="0"/>
              <a:t>Proximity to a floodplain</a:t>
            </a:r>
          </a:p>
          <a:p>
            <a:pPr lvl="1"/>
            <a:r>
              <a:rPr lang="en-US" sz="1600" dirty="0"/>
              <a:t>When septic systems fail, raw sewage is typically present on the ground surface. Anytime there is rain or flooding, an area’s proximity to a floodplain can allow for that raw sewage to spread out and pollute a large area very quickly.</a:t>
            </a:r>
          </a:p>
          <a:p>
            <a:r>
              <a:rPr lang="en-US" sz="1600" dirty="0"/>
              <a:t>Presence of residential drinking water wells</a:t>
            </a:r>
          </a:p>
          <a:p>
            <a:pPr lvl="1"/>
            <a:r>
              <a:rPr lang="en-US" sz="1600" dirty="0"/>
              <a:t>If raw sewage is present on the ground surface, your drinking water well is more likely to become contaminated. </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spTree>
    <p:extLst>
      <p:ext uri="{BB962C8B-B14F-4D97-AF65-F5344CB8AC3E}">
        <p14:creationId xmlns:p14="http://schemas.microsoft.com/office/powerpoint/2010/main" val="426647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STEP</a:t>
            </a:r>
          </a:p>
        </p:txBody>
      </p:sp>
      <p:sp>
        <p:nvSpPr>
          <p:cNvPr id="3" name="Content Placeholder 2"/>
          <p:cNvSpPr>
            <a:spLocks noGrp="1"/>
          </p:cNvSpPr>
          <p:nvPr>
            <p:ph idx="1"/>
          </p:nvPr>
        </p:nvSpPr>
        <p:spPr>
          <a:xfrm>
            <a:off x="457200" y="1200150"/>
            <a:ext cx="8229600" cy="1981200"/>
          </a:xfrm>
        </p:spPr>
        <p:txBody>
          <a:bodyPr>
            <a:normAutofit fontScale="55000" lnSpcReduction="20000"/>
          </a:bodyPr>
          <a:lstStyle/>
          <a:p>
            <a:r>
              <a:rPr lang="en-US" sz="5900" dirty="0"/>
              <a:t>STEP has been around for a long time, but in 2016, Citizens significantly revised the program to be more customer service oriented and more cost effective.</a:t>
            </a:r>
            <a:endParaRPr lang="en-US" sz="51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graphicFrame>
        <p:nvGraphicFramePr>
          <p:cNvPr id="8" name="Diagram 7">
            <a:extLst>
              <a:ext uri="{FF2B5EF4-FFF2-40B4-BE49-F238E27FC236}">
                <a16:creationId xmlns:a16="http://schemas.microsoft.com/office/drawing/2014/main" id="{0EAA96AE-2FD0-4218-A351-AC2C8A8AA9A5}"/>
              </a:ext>
            </a:extLst>
          </p:cNvPr>
          <p:cNvGraphicFramePr/>
          <p:nvPr>
            <p:extLst>
              <p:ext uri="{D42A27DB-BD31-4B8C-83A1-F6EECF244321}">
                <p14:modId xmlns:p14="http://schemas.microsoft.com/office/powerpoint/2010/main" val="3131327913"/>
              </p:ext>
            </p:extLst>
          </p:nvPr>
        </p:nvGraphicFramePr>
        <p:xfrm>
          <a:off x="431107" y="2672994"/>
          <a:ext cx="6667500" cy="2115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Oval 8">
            <a:extLst>
              <a:ext uri="{FF2B5EF4-FFF2-40B4-BE49-F238E27FC236}">
                <a16:creationId xmlns:a16="http://schemas.microsoft.com/office/drawing/2014/main" id="{7DBA9FE3-F9E1-4C46-B92F-488DAE9F40AE}"/>
              </a:ext>
            </a:extLst>
          </p:cNvPr>
          <p:cNvSpPr/>
          <p:nvPr/>
        </p:nvSpPr>
        <p:spPr>
          <a:xfrm>
            <a:off x="7556977" y="3798958"/>
            <a:ext cx="211554" cy="211554"/>
          </a:xfrm>
          <a:prstGeom prst="ellipse">
            <a:avLst/>
          </a:prstGeom>
          <a:solidFill>
            <a:srgbClr val="51CF5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0" name="Oval 9">
            <a:extLst>
              <a:ext uri="{FF2B5EF4-FFF2-40B4-BE49-F238E27FC236}">
                <a16:creationId xmlns:a16="http://schemas.microsoft.com/office/drawing/2014/main" id="{486B957F-164E-4D32-9CE3-E0512947A116}"/>
              </a:ext>
            </a:extLst>
          </p:cNvPr>
          <p:cNvSpPr/>
          <p:nvPr/>
        </p:nvSpPr>
        <p:spPr>
          <a:xfrm>
            <a:off x="7556977" y="3403254"/>
            <a:ext cx="211554" cy="211554"/>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DBA0C359-39A8-4822-A097-467320A77D1F}"/>
              </a:ext>
            </a:extLst>
          </p:cNvPr>
          <p:cNvSpPr txBox="1"/>
          <p:nvPr/>
        </p:nvSpPr>
        <p:spPr>
          <a:xfrm>
            <a:off x="7768531" y="3337692"/>
            <a:ext cx="1206793" cy="738664"/>
          </a:xfrm>
          <a:prstGeom prst="rect">
            <a:avLst/>
          </a:prstGeom>
          <a:noFill/>
        </p:spPr>
        <p:txBody>
          <a:bodyPr wrap="square" rtlCol="0">
            <a:spAutoFit/>
          </a:bodyPr>
          <a:lstStyle/>
          <a:p>
            <a:r>
              <a:rPr lang="en-US" sz="1400" dirty="0">
                <a:latin typeface="+mn-lt"/>
              </a:rPr>
              <a:t>Old Program </a:t>
            </a:r>
          </a:p>
          <a:p>
            <a:endParaRPr lang="en-US" sz="1400" dirty="0">
              <a:latin typeface="+mn-lt"/>
            </a:endParaRPr>
          </a:p>
          <a:p>
            <a:r>
              <a:rPr lang="en-US" sz="1400" dirty="0">
                <a:latin typeface="+mn-lt"/>
              </a:rPr>
              <a:t>New Program</a:t>
            </a:r>
          </a:p>
        </p:txBody>
      </p:sp>
    </p:spTree>
    <p:extLst>
      <p:ext uri="{BB962C8B-B14F-4D97-AF65-F5344CB8AC3E}">
        <p14:creationId xmlns:p14="http://schemas.microsoft.com/office/powerpoint/2010/main" val="330648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STEP</a:t>
            </a:r>
          </a:p>
        </p:txBody>
      </p:sp>
      <p:sp>
        <p:nvSpPr>
          <p:cNvPr id="3" name="Content Placeholder 2"/>
          <p:cNvSpPr>
            <a:spLocks noGrp="1"/>
          </p:cNvSpPr>
          <p:nvPr>
            <p:ph idx="1"/>
          </p:nvPr>
        </p:nvSpPr>
        <p:spPr>
          <a:xfrm>
            <a:off x="457200" y="1200150"/>
            <a:ext cx="5875197" cy="3733800"/>
          </a:xfrm>
        </p:spPr>
        <p:txBody>
          <a:bodyPr>
            <a:normAutofit fontScale="40000" lnSpcReduction="20000"/>
          </a:bodyPr>
          <a:lstStyle/>
          <a:p>
            <a:r>
              <a:rPr lang="en-US" sz="5900" dirty="0"/>
              <a:t>Old STEP (Pre-2016)</a:t>
            </a:r>
            <a:endParaRPr lang="en-US" sz="5100" dirty="0"/>
          </a:p>
          <a:p>
            <a:pPr lvl="1"/>
            <a:r>
              <a:rPr lang="en-US" sz="5100" dirty="0"/>
              <a:t>Format no longer used</a:t>
            </a:r>
          </a:p>
          <a:p>
            <a:pPr lvl="1"/>
            <a:r>
              <a:rPr lang="en-US" sz="5100" dirty="0"/>
              <a:t>Gravity sewers were installed</a:t>
            </a:r>
          </a:p>
          <a:p>
            <a:pPr lvl="2"/>
            <a:r>
              <a:rPr lang="en-US" sz="4500" dirty="0"/>
              <a:t>Large open trenches, very messy and disruptive, extremely expensive</a:t>
            </a:r>
          </a:p>
          <a:p>
            <a:pPr lvl="1"/>
            <a:r>
              <a:rPr lang="en-US" sz="5000" dirty="0"/>
              <a:t>Property owner responsible for hiring a contractor to construct their lateral, obtain proper permits, connect to sewer, and abandon the septic tank</a:t>
            </a:r>
          </a:p>
          <a:p>
            <a:pPr lvl="1"/>
            <a:r>
              <a:rPr lang="en-US" sz="5100" dirty="0"/>
              <a:t>Total property owner cost: </a:t>
            </a:r>
            <a:r>
              <a:rPr lang="en-US" sz="5100" b="1" dirty="0"/>
              <a:t>$3,000 – $10,000+</a:t>
            </a:r>
          </a:p>
          <a:p>
            <a:pPr lvl="2"/>
            <a:r>
              <a:rPr lang="en-US" sz="4500" dirty="0"/>
              <a:t>Financial Assistance Plan (FAP) based on need</a:t>
            </a:r>
          </a:p>
          <a:p>
            <a:pPr lvl="1"/>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15198"/>
            <a:ext cx="1600200" cy="434542"/>
          </a:xfrm>
          <a:prstGeom prst="rect">
            <a:avLst/>
          </a:prstGeom>
        </p:spPr>
      </p:pic>
      <p:pic>
        <p:nvPicPr>
          <p:cNvPr id="5" name="Picture 3" descr="C:\Users\jbastin\Desktop\2017-02 STEP\Examples\20140915_082210 - gravity.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67"/>
          <a:stretch/>
        </p:blipFill>
        <p:spPr bwMode="auto">
          <a:xfrm>
            <a:off x="6341922" y="1085850"/>
            <a:ext cx="2659203" cy="1455256"/>
          </a:xfrm>
          <a:prstGeom prst="rect">
            <a:avLst/>
          </a:prstGeom>
          <a:ln>
            <a:solidFill>
              <a:srgbClr val="066AAB"/>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l="-18"/>
          <a:stretch/>
        </p:blipFill>
        <p:spPr>
          <a:xfrm>
            <a:off x="6332397" y="2724150"/>
            <a:ext cx="2659203" cy="1368185"/>
          </a:xfrm>
          <a:prstGeom prst="rect">
            <a:avLst/>
          </a:prstGeom>
          <a:ln>
            <a:solidFill>
              <a:srgbClr val="066AAB"/>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1632354"/>
      </p:ext>
    </p:extLst>
  </p:cSld>
  <p:clrMapOvr>
    <a:masterClrMapping/>
  </p:clrMapOvr>
</p:sld>
</file>

<file path=ppt/theme/theme1.xml><?xml version="1.0" encoding="utf-8"?>
<a:theme xmlns:a="http://schemas.openxmlformats.org/drawingml/2006/main" name="UE&amp;C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40A6FDD6718045877D47EA0905C702" ma:contentTypeVersion="35" ma:contentTypeDescription="Create a new document." ma:contentTypeScope="" ma:versionID="d7cfa971a89377bf751285aeedfc8003">
  <xsd:schema xmlns:xsd="http://www.w3.org/2001/XMLSchema" xmlns:xs="http://www.w3.org/2001/XMLSchema" xmlns:p="http://schemas.microsoft.com/office/2006/metadata/properties" xmlns:ns3="25fb7e0a-3f82-4949-b6d6-de50df730d4f" targetNamespace="http://schemas.microsoft.com/office/2006/metadata/properties" ma:root="true" ma:fieldsID="57b70088e4b271fdbe386c04878436a7" ns3:_="">
    <xsd:import namespace="25fb7e0a-3f82-4949-b6d6-de50df730d4f"/>
    <xsd:element name="properties">
      <xsd:complexType>
        <xsd:sequence>
          <xsd:element name="documentManagement">
            <xsd:complexType>
              <xsd:all>
                <xsd:element ref="ns3:Doc_x0020_U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fb7e0a-3f82-4949-b6d6-de50df730d4f" elementFormDefault="qualified">
    <xsd:import namespace="http://schemas.microsoft.com/office/2006/documentManagement/types"/>
    <xsd:import namespace="http://schemas.microsoft.com/office/infopath/2007/PartnerControls"/>
    <xsd:element name="Doc_x0020_Use" ma:index="9" nillable="true" ma:displayName="Doc Use - DNU" ma:description="" ma:format="Dropdown" ma:internalName="Doc_x0020_Use">
      <xsd:simpleType>
        <xsd:restriction base="dms:Choice">
          <xsd:enumeration value="Keep"/>
          <xsd:enumeration value="Archive"/>
          <xsd:enumeration value="BE GOO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0_Use xmlns="25fb7e0a-3f82-4949-b6d6-de50df730d4f" xsi:nil="true"/>
  </documentManagement>
</p:properties>
</file>

<file path=customXml/itemProps1.xml><?xml version="1.0" encoding="utf-8"?>
<ds:datastoreItem xmlns:ds="http://schemas.openxmlformats.org/officeDocument/2006/customXml" ds:itemID="{49D2BD00-93BC-497E-BC39-B81A04836752}">
  <ds:schemaRefs>
    <ds:schemaRef ds:uri="http://schemas.microsoft.com/sharepoint/v3/contenttype/forms"/>
  </ds:schemaRefs>
</ds:datastoreItem>
</file>

<file path=customXml/itemProps2.xml><?xml version="1.0" encoding="utf-8"?>
<ds:datastoreItem xmlns:ds="http://schemas.openxmlformats.org/officeDocument/2006/customXml" ds:itemID="{91A7B2A4-AF92-4CCF-B4F9-72A5EDA59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fb7e0a-3f82-4949-b6d6-de50df730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7688AA-769B-4B7B-BFAB-CC01052E8C53}">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25fb7e0a-3f82-4949-b6d6-de50df730d4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UE&amp;C Wide</Template>
  <TotalTime>2929</TotalTime>
  <Words>1994</Words>
  <Application>Microsoft Office PowerPoint</Application>
  <PresentationFormat>On-screen Show (16:9)</PresentationFormat>
  <Paragraphs>214</Paragraphs>
  <Slides>27</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UE&amp;C Wide</vt:lpstr>
      <vt:lpstr>Fleming Street/Murry Street</vt:lpstr>
      <vt:lpstr>Presentation Overview</vt:lpstr>
      <vt:lpstr>Why STEP?</vt:lpstr>
      <vt:lpstr>Why STEP?</vt:lpstr>
      <vt:lpstr>Why STEP?</vt:lpstr>
      <vt:lpstr>STEP Project Identification</vt:lpstr>
      <vt:lpstr>STEP Project Identification</vt:lpstr>
      <vt:lpstr>History of STEP</vt:lpstr>
      <vt:lpstr>History of STEP</vt:lpstr>
      <vt:lpstr>History of STEP</vt:lpstr>
      <vt:lpstr>What is a Low-Pressure Sewer?</vt:lpstr>
      <vt:lpstr>Grinder Pump</vt:lpstr>
      <vt:lpstr>Control Panel</vt:lpstr>
      <vt:lpstr>Service Box/Valve Pit</vt:lpstr>
      <vt:lpstr>Low Pressure Sewer Overview</vt:lpstr>
      <vt:lpstr>Am I Required to Connect?</vt:lpstr>
      <vt:lpstr>Am I Required to Connect?</vt:lpstr>
      <vt:lpstr>How to Enroll</vt:lpstr>
      <vt:lpstr>Payment Options</vt:lpstr>
      <vt:lpstr>Important Information About the Loan Option</vt:lpstr>
      <vt:lpstr>Fleming Street/Murry Street STEP Project Information</vt:lpstr>
      <vt:lpstr>Project Area Map</vt:lpstr>
      <vt:lpstr>General Project Timeline (from property owner’s perspective)</vt:lpstr>
      <vt:lpstr>Project Stages</vt:lpstr>
      <vt:lpstr>Project Stages</vt:lpstr>
      <vt:lpstr>Next Steps</vt:lpstr>
      <vt:lpstr>For additional questions, please reach out to: </vt:lpstr>
    </vt:vector>
  </TitlesOfParts>
  <Company>Citizens Energy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Nagy, Joseph</dc:creator>
  <cp:lastModifiedBy>Langer, Lance (Service Provider)</cp:lastModifiedBy>
  <cp:revision>138</cp:revision>
  <cp:lastPrinted>2018-10-04T20:27:31Z</cp:lastPrinted>
  <dcterms:created xsi:type="dcterms:W3CDTF">2018-10-18T14:12:04Z</dcterms:created>
  <dcterms:modified xsi:type="dcterms:W3CDTF">2022-12-01T01:00:37Z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0x0101005940A6FDD6718045877D47EA0905C702</vt:lpwstr>
  </property>
  <property fmtid="{D5CDD505-2E9C-101B-9397-08002B2CF9AE}" pid="3" name="MSIP_Label_7855687c-2a96-4741-94eb-61642698bed7_Enabled">
    <vt:lpwstr>true</vt:lpwstr>
  </property>
  <property fmtid="{D5CDD505-2E9C-101B-9397-08002B2CF9AE}" pid="4" name="MSIP_Label_7855687c-2a96-4741-94eb-61642698bed7_SetDate">
    <vt:lpwstr>2022-08-04T18:23:46Z</vt:lpwstr>
  </property>
  <property fmtid="{D5CDD505-2E9C-101B-9397-08002B2CF9AE}" pid="5" name="MSIP_Label_7855687c-2a96-4741-94eb-61642698bed7_Method">
    <vt:lpwstr>Standard</vt:lpwstr>
  </property>
  <property fmtid="{D5CDD505-2E9C-101B-9397-08002B2CF9AE}" pid="6" name="MSIP_Label_7855687c-2a96-4741-94eb-61642698bed7_Name">
    <vt:lpwstr>Citizens-General</vt:lpwstr>
  </property>
  <property fmtid="{D5CDD505-2E9C-101B-9397-08002B2CF9AE}" pid="7" name="MSIP_Label_7855687c-2a96-4741-94eb-61642698bed7_SiteId">
    <vt:lpwstr>080215b2-dc06-4ce1-8dfe-65203446a736</vt:lpwstr>
  </property>
  <property fmtid="{D5CDD505-2E9C-101B-9397-08002B2CF9AE}" pid="8" name="MSIP_Label_7855687c-2a96-4741-94eb-61642698bed7_ActionId">
    <vt:lpwstr>b0f7fc2d-576a-4d11-a5a3-3b9282010805</vt:lpwstr>
  </property>
  <property fmtid="{D5CDD505-2E9C-101B-9397-08002B2CF9AE}" pid="9" name="MSIP_Label_7855687c-2a96-4741-94eb-61642698bed7_ContentBits">
    <vt:lpwstr>0</vt:lpwstr>
  </property>
</Properties>
</file>